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s/slide5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s/slide5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notesMasterIdLst>
    <p:notesMasterId r:id="rId58"/>
  </p:notesMasterIdLst>
  <p:sldIdLst>
    <p:sldId id="318" r:id="rId2"/>
    <p:sldId id="257" r:id="rId3"/>
    <p:sldId id="259" r:id="rId4"/>
    <p:sldId id="260" r:id="rId5"/>
    <p:sldId id="261" r:id="rId6"/>
    <p:sldId id="262" r:id="rId7"/>
    <p:sldId id="263" r:id="rId8"/>
    <p:sldId id="264" r:id="rId9"/>
    <p:sldId id="265" r:id="rId10"/>
    <p:sldId id="267" r:id="rId11"/>
    <p:sldId id="268" r:id="rId12"/>
    <p:sldId id="269" r:id="rId13"/>
    <p:sldId id="266" r:id="rId14"/>
    <p:sldId id="295" r:id="rId15"/>
    <p:sldId id="285" r:id="rId16"/>
    <p:sldId id="286" r:id="rId17"/>
    <p:sldId id="287" r:id="rId18"/>
    <p:sldId id="288" r:id="rId19"/>
    <p:sldId id="289" r:id="rId20"/>
    <p:sldId id="290" r:id="rId21"/>
    <p:sldId id="291" r:id="rId22"/>
    <p:sldId id="292" r:id="rId23"/>
    <p:sldId id="293" r:id="rId24"/>
    <p:sldId id="294" r:id="rId25"/>
    <p:sldId id="296" r:id="rId26"/>
    <p:sldId id="278" r:id="rId27"/>
    <p:sldId id="310" r:id="rId28"/>
    <p:sldId id="279" r:id="rId29"/>
    <p:sldId id="311" r:id="rId30"/>
    <p:sldId id="312" r:id="rId31"/>
    <p:sldId id="313" r:id="rId32"/>
    <p:sldId id="314" r:id="rId33"/>
    <p:sldId id="280" r:id="rId34"/>
    <p:sldId id="315" r:id="rId35"/>
    <p:sldId id="281" r:id="rId36"/>
    <p:sldId id="284" r:id="rId37"/>
    <p:sldId id="317" r:id="rId38"/>
    <p:sldId id="300" r:id="rId39"/>
    <p:sldId id="301" r:id="rId40"/>
    <p:sldId id="271" r:id="rId41"/>
    <p:sldId id="272" r:id="rId42"/>
    <p:sldId id="273" r:id="rId43"/>
    <p:sldId id="274" r:id="rId44"/>
    <p:sldId id="276" r:id="rId45"/>
    <p:sldId id="275" r:id="rId46"/>
    <p:sldId id="277" r:id="rId47"/>
    <p:sldId id="302" r:id="rId48"/>
    <p:sldId id="303" r:id="rId49"/>
    <p:sldId id="304" r:id="rId50"/>
    <p:sldId id="305" r:id="rId51"/>
    <p:sldId id="306" r:id="rId52"/>
    <p:sldId id="307" r:id="rId53"/>
    <p:sldId id="283" r:id="rId54"/>
    <p:sldId id="316" r:id="rId55"/>
    <p:sldId id="308" r:id="rId56"/>
    <p:sldId id="309" r:id="rId57"/>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0" d="100"/>
          <a:sy n="80" d="100"/>
        </p:scale>
        <p:origin x="-1445"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B4037F2-0E3B-4FD3-80F1-2657390B7463}" type="datetimeFigureOut">
              <a:rPr lang="ru-RU" smtClean="0"/>
              <a:pPr/>
              <a:t>пт 03.07.26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F1F5027-CC0E-4857-AFC0-499925691BC3}"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a:p>
        </p:txBody>
      </p:sp>
      <p:sp>
        <p:nvSpPr>
          <p:cNvPr id="4" name="Номер слайда 3"/>
          <p:cNvSpPr>
            <a:spLocks noGrp="1"/>
          </p:cNvSpPr>
          <p:nvPr>
            <p:ph type="sldNum" sz="quarter" idx="10"/>
          </p:nvPr>
        </p:nvSpPr>
        <p:spPr/>
        <p:txBody>
          <a:bodyPr/>
          <a:lstStyle/>
          <a:p>
            <a:fld id="{DF1F5027-CC0E-4857-AFC0-499925691BC3}" type="slidenum">
              <a:rPr lang="ru-RU" smtClean="0"/>
              <a:pPr/>
              <a:t>4</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lvl1pPr>
              <a:defRPr/>
            </a:lvl1pPr>
          </a:lstStyle>
          <a:p>
            <a:fld id="{79F5040B-90EC-4B52-92AF-A4B171127C41}" type="datetimeFigureOut">
              <a:rPr lang="ru-RU" smtClean="0"/>
              <a:pPr/>
              <a:t>пт 03.07.26</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DC85001-1795-4A0B-B1BE-83C33C9D1FA3}"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79F5040B-90EC-4B52-92AF-A4B171127C41}" type="datetimeFigureOut">
              <a:rPr lang="ru-RU" smtClean="0"/>
              <a:pPr/>
              <a:t>пт 03.07.26</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DC85001-1795-4A0B-B1BE-83C33C9D1FA3}"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79F5040B-90EC-4B52-92AF-A4B171127C41}" type="datetimeFigureOut">
              <a:rPr lang="ru-RU" smtClean="0"/>
              <a:pPr/>
              <a:t>пт 03.07.26</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DC85001-1795-4A0B-B1BE-83C33C9D1FA3}"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fld id="{79F5040B-90EC-4B52-92AF-A4B171127C41}" type="datetimeFigureOut">
              <a:rPr lang="ru-RU" smtClean="0"/>
              <a:pPr/>
              <a:t>пт 03.07.26</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DC85001-1795-4A0B-B1BE-83C33C9D1FA3}"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lvl1pPr>
              <a:defRPr/>
            </a:lvl1pPr>
          </a:lstStyle>
          <a:p>
            <a:fld id="{79F5040B-90EC-4B52-92AF-A4B171127C41}" type="datetimeFigureOut">
              <a:rPr lang="ru-RU" smtClean="0"/>
              <a:pPr/>
              <a:t>пт 03.07.26</a:t>
            </a:fld>
            <a:endParaRPr lang="ru-RU"/>
          </a:p>
        </p:txBody>
      </p:sp>
      <p:sp>
        <p:nvSpPr>
          <p:cNvPr id="5" name="Нижний колонтитул 4"/>
          <p:cNvSpPr>
            <a:spLocks noGrp="1"/>
          </p:cNvSpPr>
          <p:nvPr>
            <p:ph type="ftr" sz="quarter" idx="11"/>
          </p:nvPr>
        </p:nvSpPr>
        <p:spPr/>
        <p:txBody>
          <a:bodyPr/>
          <a:lstStyle>
            <a:lvl1pPr>
              <a:defRPr/>
            </a:lvl1pPr>
          </a:lstStyle>
          <a:p>
            <a:endParaRPr lang="ru-RU"/>
          </a:p>
        </p:txBody>
      </p:sp>
      <p:sp>
        <p:nvSpPr>
          <p:cNvPr id="6" name="Номер слайда 5"/>
          <p:cNvSpPr>
            <a:spLocks noGrp="1"/>
          </p:cNvSpPr>
          <p:nvPr>
            <p:ph type="sldNum" sz="quarter" idx="12"/>
          </p:nvPr>
        </p:nvSpPr>
        <p:spPr/>
        <p:txBody>
          <a:bodyPr/>
          <a:lstStyle>
            <a:lvl1pPr>
              <a:defRPr/>
            </a:lvl1pPr>
          </a:lstStyle>
          <a:p>
            <a:fld id="{7DC85001-1795-4A0B-B1BE-83C33C9D1FA3}"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3"/>
          <p:cNvSpPr>
            <a:spLocks noGrp="1"/>
          </p:cNvSpPr>
          <p:nvPr>
            <p:ph type="dt" sz="half" idx="10"/>
          </p:nvPr>
        </p:nvSpPr>
        <p:spPr/>
        <p:txBody>
          <a:bodyPr/>
          <a:lstStyle>
            <a:lvl1pPr>
              <a:defRPr/>
            </a:lvl1pPr>
          </a:lstStyle>
          <a:p>
            <a:fld id="{79F5040B-90EC-4B52-92AF-A4B171127C41}" type="datetimeFigureOut">
              <a:rPr lang="ru-RU" smtClean="0"/>
              <a:pPr/>
              <a:t>пт 03.07.26</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7DC85001-1795-4A0B-B1BE-83C33C9D1FA3}"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3"/>
          <p:cNvSpPr>
            <a:spLocks noGrp="1"/>
          </p:cNvSpPr>
          <p:nvPr>
            <p:ph type="dt" sz="half" idx="10"/>
          </p:nvPr>
        </p:nvSpPr>
        <p:spPr/>
        <p:txBody>
          <a:bodyPr/>
          <a:lstStyle>
            <a:lvl1pPr>
              <a:defRPr/>
            </a:lvl1pPr>
          </a:lstStyle>
          <a:p>
            <a:fld id="{79F5040B-90EC-4B52-92AF-A4B171127C41}" type="datetimeFigureOut">
              <a:rPr lang="ru-RU" smtClean="0"/>
              <a:pPr/>
              <a:t>пт 03.07.26</a:t>
            </a:fld>
            <a:endParaRPr lang="ru-RU"/>
          </a:p>
        </p:txBody>
      </p:sp>
      <p:sp>
        <p:nvSpPr>
          <p:cNvPr id="8" name="Нижний колонтитул 4"/>
          <p:cNvSpPr>
            <a:spLocks noGrp="1"/>
          </p:cNvSpPr>
          <p:nvPr>
            <p:ph type="ftr" sz="quarter" idx="11"/>
          </p:nvPr>
        </p:nvSpPr>
        <p:spPr/>
        <p:txBody>
          <a:bodyPr/>
          <a:lstStyle>
            <a:lvl1pPr>
              <a:defRPr/>
            </a:lvl1pPr>
          </a:lstStyle>
          <a:p>
            <a:endParaRPr lang="ru-RU"/>
          </a:p>
        </p:txBody>
      </p:sp>
      <p:sp>
        <p:nvSpPr>
          <p:cNvPr id="9" name="Номер слайда 5"/>
          <p:cNvSpPr>
            <a:spLocks noGrp="1"/>
          </p:cNvSpPr>
          <p:nvPr>
            <p:ph type="sldNum" sz="quarter" idx="12"/>
          </p:nvPr>
        </p:nvSpPr>
        <p:spPr/>
        <p:txBody>
          <a:bodyPr/>
          <a:lstStyle>
            <a:lvl1pPr>
              <a:defRPr/>
            </a:lvl1pPr>
          </a:lstStyle>
          <a:p>
            <a:fld id="{7DC85001-1795-4A0B-B1BE-83C33C9D1FA3}"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3"/>
          <p:cNvSpPr>
            <a:spLocks noGrp="1"/>
          </p:cNvSpPr>
          <p:nvPr>
            <p:ph type="dt" sz="half" idx="10"/>
          </p:nvPr>
        </p:nvSpPr>
        <p:spPr/>
        <p:txBody>
          <a:bodyPr/>
          <a:lstStyle>
            <a:lvl1pPr>
              <a:defRPr/>
            </a:lvl1pPr>
          </a:lstStyle>
          <a:p>
            <a:fld id="{79F5040B-90EC-4B52-92AF-A4B171127C41}" type="datetimeFigureOut">
              <a:rPr lang="ru-RU" smtClean="0"/>
              <a:pPr/>
              <a:t>пт 03.07.26</a:t>
            </a:fld>
            <a:endParaRPr lang="ru-RU"/>
          </a:p>
        </p:txBody>
      </p:sp>
      <p:sp>
        <p:nvSpPr>
          <p:cNvPr id="4" name="Нижний колонтитул 4"/>
          <p:cNvSpPr>
            <a:spLocks noGrp="1"/>
          </p:cNvSpPr>
          <p:nvPr>
            <p:ph type="ftr" sz="quarter" idx="11"/>
          </p:nvPr>
        </p:nvSpPr>
        <p:spPr/>
        <p:txBody>
          <a:bodyPr/>
          <a:lstStyle>
            <a:lvl1pPr>
              <a:defRPr/>
            </a:lvl1pPr>
          </a:lstStyle>
          <a:p>
            <a:endParaRPr lang="ru-RU"/>
          </a:p>
        </p:txBody>
      </p:sp>
      <p:sp>
        <p:nvSpPr>
          <p:cNvPr id="5" name="Номер слайда 5"/>
          <p:cNvSpPr>
            <a:spLocks noGrp="1"/>
          </p:cNvSpPr>
          <p:nvPr>
            <p:ph type="sldNum" sz="quarter" idx="12"/>
          </p:nvPr>
        </p:nvSpPr>
        <p:spPr/>
        <p:txBody>
          <a:bodyPr/>
          <a:lstStyle>
            <a:lvl1pPr>
              <a:defRPr/>
            </a:lvl1pPr>
          </a:lstStyle>
          <a:p>
            <a:fld id="{7DC85001-1795-4A0B-B1BE-83C33C9D1FA3}"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fld id="{79F5040B-90EC-4B52-92AF-A4B171127C41}" type="datetimeFigureOut">
              <a:rPr lang="ru-RU" smtClean="0"/>
              <a:pPr/>
              <a:t>пт 03.07.26</a:t>
            </a:fld>
            <a:endParaRPr lang="ru-RU"/>
          </a:p>
        </p:txBody>
      </p:sp>
      <p:sp>
        <p:nvSpPr>
          <p:cNvPr id="3" name="Нижний колонтитул 4"/>
          <p:cNvSpPr>
            <a:spLocks noGrp="1"/>
          </p:cNvSpPr>
          <p:nvPr>
            <p:ph type="ftr" sz="quarter" idx="11"/>
          </p:nvPr>
        </p:nvSpPr>
        <p:spPr/>
        <p:txBody>
          <a:bodyPr/>
          <a:lstStyle>
            <a:lvl1pPr>
              <a:defRPr/>
            </a:lvl1pPr>
          </a:lstStyle>
          <a:p>
            <a:endParaRPr lang="ru-RU"/>
          </a:p>
        </p:txBody>
      </p:sp>
      <p:sp>
        <p:nvSpPr>
          <p:cNvPr id="4" name="Номер слайда 5"/>
          <p:cNvSpPr>
            <a:spLocks noGrp="1"/>
          </p:cNvSpPr>
          <p:nvPr>
            <p:ph type="sldNum" sz="quarter" idx="12"/>
          </p:nvPr>
        </p:nvSpPr>
        <p:spPr/>
        <p:txBody>
          <a:bodyPr/>
          <a:lstStyle>
            <a:lvl1pPr>
              <a:defRPr/>
            </a:lvl1pPr>
          </a:lstStyle>
          <a:p>
            <a:fld id="{7DC85001-1795-4A0B-B1BE-83C33C9D1FA3}"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79F5040B-90EC-4B52-92AF-A4B171127C41}" type="datetimeFigureOut">
              <a:rPr lang="ru-RU" smtClean="0"/>
              <a:pPr/>
              <a:t>пт 03.07.26</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7DC85001-1795-4A0B-B1BE-83C33C9D1FA3}"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fld id="{79F5040B-90EC-4B52-92AF-A4B171127C41}" type="datetimeFigureOut">
              <a:rPr lang="ru-RU" smtClean="0"/>
              <a:pPr/>
              <a:t>пт 03.07.26</a:t>
            </a:fld>
            <a:endParaRPr lang="ru-RU"/>
          </a:p>
        </p:txBody>
      </p:sp>
      <p:sp>
        <p:nvSpPr>
          <p:cNvPr id="6" name="Нижний колонтитул 4"/>
          <p:cNvSpPr>
            <a:spLocks noGrp="1"/>
          </p:cNvSpPr>
          <p:nvPr>
            <p:ph type="ftr" sz="quarter" idx="11"/>
          </p:nvPr>
        </p:nvSpPr>
        <p:spPr/>
        <p:txBody>
          <a:bodyPr/>
          <a:lstStyle>
            <a:lvl1pPr>
              <a:defRPr/>
            </a:lvl1pPr>
          </a:lstStyle>
          <a:p>
            <a:endParaRPr lang="ru-RU"/>
          </a:p>
        </p:txBody>
      </p:sp>
      <p:sp>
        <p:nvSpPr>
          <p:cNvPr id="7" name="Номер слайда 5"/>
          <p:cNvSpPr>
            <a:spLocks noGrp="1"/>
          </p:cNvSpPr>
          <p:nvPr>
            <p:ph type="sldNum" sz="quarter" idx="12"/>
          </p:nvPr>
        </p:nvSpPr>
        <p:spPr/>
        <p:txBody>
          <a:bodyPr/>
          <a:lstStyle>
            <a:lvl1pPr>
              <a:defRPr/>
            </a:lvl1pPr>
          </a:lstStyle>
          <a:p>
            <a:fld id="{7DC85001-1795-4A0B-B1BE-83C33C9D1FA3}"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smtClean="0"/>
              <a:t>Образец заголовка</a:t>
            </a:r>
          </a:p>
        </p:txBody>
      </p:sp>
      <p:sp>
        <p:nvSpPr>
          <p:cNvPr id="1027" name="Текст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defRPr>
            </a:lvl1pPr>
          </a:lstStyle>
          <a:p>
            <a:fld id="{79F5040B-90EC-4B52-92AF-A4B171127C41}" type="datetimeFigureOut">
              <a:rPr lang="ru-RU" smtClean="0"/>
              <a:pPr/>
              <a:t>пт 03.07.26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defRPr>
            </a:lvl1pPr>
          </a:lstStyle>
          <a:p>
            <a:fld id="{7DC85001-1795-4A0B-B1BE-83C33C9D1FA3}"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rtl="0" eaLnBrk="1" fontAlgn="base" hangingPunct="1">
        <a:spcBef>
          <a:spcPct val="0"/>
        </a:spcBef>
        <a:spcAft>
          <a:spcPct val="0"/>
        </a:spcAft>
        <a:defRPr sz="4400" kern="1200">
          <a:solidFill>
            <a:schemeClr val="tx1"/>
          </a:solidFill>
          <a:latin typeface="+mj-lt"/>
          <a:ea typeface="+mj-ea"/>
          <a:cs typeface="+mj-cs"/>
        </a:defRPr>
      </a:lvl1pPr>
      <a:lvl2pPr algn="ctr" rtl="0" eaLnBrk="1" fontAlgn="base" hangingPunct="1">
        <a:spcBef>
          <a:spcPct val="0"/>
        </a:spcBef>
        <a:spcAft>
          <a:spcPct val="0"/>
        </a:spcAft>
        <a:defRPr sz="4400">
          <a:solidFill>
            <a:schemeClr val="tx1"/>
          </a:solidFill>
          <a:latin typeface="Calibri" pitchFamily="34" charset="0"/>
        </a:defRPr>
      </a:lvl2pPr>
      <a:lvl3pPr algn="ctr" rtl="0" eaLnBrk="1" fontAlgn="base" hangingPunct="1">
        <a:spcBef>
          <a:spcPct val="0"/>
        </a:spcBef>
        <a:spcAft>
          <a:spcPct val="0"/>
        </a:spcAft>
        <a:defRPr sz="4400">
          <a:solidFill>
            <a:schemeClr val="tx1"/>
          </a:solidFill>
          <a:latin typeface="Calibri" pitchFamily="34" charset="0"/>
        </a:defRPr>
      </a:lvl3pPr>
      <a:lvl4pPr algn="ctr" rtl="0" eaLnBrk="1" fontAlgn="base" hangingPunct="1">
        <a:spcBef>
          <a:spcPct val="0"/>
        </a:spcBef>
        <a:spcAft>
          <a:spcPct val="0"/>
        </a:spcAft>
        <a:defRPr sz="4400">
          <a:solidFill>
            <a:schemeClr val="tx1"/>
          </a:solidFill>
          <a:latin typeface="Calibri" pitchFamily="34" charset="0"/>
        </a:defRPr>
      </a:lvl4pPr>
      <a:lvl5pPr algn="ctr" rtl="0" eaLnBrk="1" fontAlgn="base" hangingPunct="1">
        <a:spcBef>
          <a:spcPct val="0"/>
        </a:spcBef>
        <a:spcAft>
          <a:spcPct val="0"/>
        </a:spcAft>
        <a:defRPr sz="4400">
          <a:solidFill>
            <a:schemeClr val="tx1"/>
          </a:solidFill>
          <a:latin typeface="Calibri" pitchFamily="34" charset="0"/>
        </a:defRPr>
      </a:lvl5pPr>
      <a:lvl6pPr marL="457200" algn="ctr" rtl="0" eaLnBrk="1" fontAlgn="base" hangingPunct="1">
        <a:spcBef>
          <a:spcPct val="0"/>
        </a:spcBef>
        <a:spcAft>
          <a:spcPct val="0"/>
        </a:spcAft>
        <a:defRPr sz="4400">
          <a:solidFill>
            <a:schemeClr val="tx1"/>
          </a:solidFill>
          <a:latin typeface="Calibri" pitchFamily="34" charset="0"/>
        </a:defRPr>
      </a:lvl6pPr>
      <a:lvl7pPr marL="914400" algn="ctr" rtl="0" eaLnBrk="1" fontAlgn="base" hangingPunct="1">
        <a:spcBef>
          <a:spcPct val="0"/>
        </a:spcBef>
        <a:spcAft>
          <a:spcPct val="0"/>
        </a:spcAft>
        <a:defRPr sz="4400">
          <a:solidFill>
            <a:schemeClr val="tx1"/>
          </a:solidFill>
          <a:latin typeface="Calibri" pitchFamily="34" charset="0"/>
        </a:defRPr>
      </a:lvl7pPr>
      <a:lvl8pPr marL="1371600" algn="ctr" rtl="0" eaLnBrk="1" fontAlgn="base" hangingPunct="1">
        <a:spcBef>
          <a:spcPct val="0"/>
        </a:spcBef>
        <a:spcAft>
          <a:spcPct val="0"/>
        </a:spcAft>
        <a:defRPr sz="4400">
          <a:solidFill>
            <a:schemeClr val="tx1"/>
          </a:solidFill>
          <a:latin typeface="Calibri" pitchFamily="34" charset="0"/>
        </a:defRPr>
      </a:lvl8pPr>
      <a:lvl9pPr marL="1828800" algn="ctr" rtl="0" eaLnBrk="1" fontAlgn="base" hangingPunct="1">
        <a:spcBef>
          <a:spcPct val="0"/>
        </a:spcBef>
        <a:spcAft>
          <a:spcPct val="0"/>
        </a:spcAft>
        <a:defRPr sz="4400">
          <a:solidFill>
            <a:schemeClr val="tx1"/>
          </a:solidFill>
          <a:latin typeface="Calibri" pitchFamily="34" charset="0"/>
        </a:defRPr>
      </a:lvl9pPr>
    </p:titleStyle>
    <p:bodyStyle>
      <a:lvl1pPr marL="342900" indent="-342900" algn="l" rtl="0" eaLnBrk="1" fontAlgn="base" hangingPunct="1">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1" fontAlgn="base" hangingPunct="1">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1" fontAlgn="base" hangingPunct="1">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1" fontAlgn="base" hangingPunct="1">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4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4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6.xml"/></Relationships>
</file>

<file path=ppt/slides/_rels/slide5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xml"/></Relationships>
</file>

<file path=ppt/slides/_rels/slide5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4348" y="1071546"/>
            <a:ext cx="7772400" cy="1470025"/>
          </a:xfrm>
        </p:spPr>
        <p:txBody>
          <a:bodyPr>
            <a:normAutofit/>
          </a:bodyPr>
          <a:lstStyle/>
          <a:p>
            <a:r>
              <a:rPr lang="ru-RU" sz="5400" b="1" dirty="0" smtClean="0"/>
              <a:t>Час веселой математики</a:t>
            </a:r>
            <a:endParaRPr lang="ru-RU" sz="5400" b="1" dirty="0"/>
          </a:p>
        </p:txBody>
      </p:sp>
      <p:sp>
        <p:nvSpPr>
          <p:cNvPr id="3" name="Подзаголовок 2"/>
          <p:cNvSpPr>
            <a:spLocks noGrp="1"/>
          </p:cNvSpPr>
          <p:nvPr>
            <p:ph type="subTitle" idx="1"/>
          </p:nvPr>
        </p:nvSpPr>
        <p:spPr>
          <a:xfrm>
            <a:off x="1714480" y="2500306"/>
            <a:ext cx="6400800" cy="1752600"/>
          </a:xfrm>
        </p:spPr>
        <p:txBody>
          <a:bodyPr/>
          <a:lstStyle/>
          <a:p>
            <a:r>
              <a:rPr lang="ru-RU" b="1" dirty="0" smtClean="0">
                <a:solidFill>
                  <a:srgbClr val="00B050"/>
                </a:solidFill>
              </a:rPr>
              <a:t>Игра для учеников 5-6 классов</a:t>
            </a:r>
            <a:endParaRPr lang="ru-RU" b="1" dirty="0">
              <a:solidFill>
                <a:srgbClr val="00B050"/>
              </a:solidFill>
            </a:endParaRPr>
          </a:p>
        </p:txBody>
      </p:sp>
      <p:sp>
        <p:nvSpPr>
          <p:cNvPr id="4" name="TextBox 3"/>
          <p:cNvSpPr txBox="1"/>
          <p:nvPr/>
        </p:nvSpPr>
        <p:spPr>
          <a:xfrm>
            <a:off x="3786182" y="4643446"/>
            <a:ext cx="4143404" cy="1200329"/>
          </a:xfrm>
          <a:prstGeom prst="rect">
            <a:avLst/>
          </a:prstGeom>
          <a:noFill/>
        </p:spPr>
        <p:txBody>
          <a:bodyPr wrap="square" rtlCol="0">
            <a:spAutoFit/>
          </a:bodyPr>
          <a:lstStyle/>
          <a:p>
            <a:r>
              <a:rPr lang="ru-RU" b="1" dirty="0" smtClean="0"/>
              <a:t>Воронина Наталья Викторовна Коноплина Елена Юрьевна, </a:t>
            </a:r>
          </a:p>
          <a:p>
            <a:r>
              <a:rPr lang="ru-RU" b="1" dirty="0" smtClean="0"/>
              <a:t>МАОУ «Средняя общеобразовательная школа № 31»</a:t>
            </a:r>
            <a:endParaRPr lang="ru-RU" b="1"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тур «Задачи- шутки»</a:t>
            </a:r>
            <a:endParaRPr lang="ru-RU" dirty="0"/>
          </a:p>
        </p:txBody>
      </p:sp>
      <p:sp>
        <p:nvSpPr>
          <p:cNvPr id="3" name="Содержимое 2"/>
          <p:cNvSpPr>
            <a:spLocks noGrp="1"/>
          </p:cNvSpPr>
          <p:nvPr>
            <p:ph idx="1"/>
          </p:nvPr>
        </p:nvSpPr>
        <p:spPr>
          <a:xfrm>
            <a:off x="714348" y="1600200"/>
            <a:ext cx="7972452" cy="4525963"/>
          </a:xfrm>
        </p:spPr>
        <p:txBody>
          <a:bodyPr/>
          <a:lstStyle/>
          <a:p>
            <a:pPr>
              <a:buNone/>
            </a:pPr>
            <a:r>
              <a:rPr lang="ru-RU" dirty="0" smtClean="0"/>
              <a:t>7) Два десятка умножили на три десятка. Сколько десятков получилось?</a:t>
            </a:r>
            <a:endParaRPr lang="ru-R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тур «Задачи- шутки»</a:t>
            </a:r>
            <a:endParaRPr lang="ru-RU" dirty="0"/>
          </a:p>
        </p:txBody>
      </p:sp>
      <p:sp>
        <p:nvSpPr>
          <p:cNvPr id="3" name="Содержимое 2"/>
          <p:cNvSpPr>
            <a:spLocks noGrp="1"/>
          </p:cNvSpPr>
          <p:nvPr>
            <p:ph idx="1"/>
          </p:nvPr>
        </p:nvSpPr>
        <p:spPr>
          <a:xfrm>
            <a:off x="714348" y="1600200"/>
            <a:ext cx="7972452" cy="4525963"/>
          </a:xfrm>
        </p:spPr>
        <p:txBody>
          <a:bodyPr/>
          <a:lstStyle/>
          <a:p>
            <a:pPr lvl="0">
              <a:buNone/>
            </a:pPr>
            <a:r>
              <a:rPr lang="ru-RU" dirty="0" smtClean="0"/>
              <a:t>8) Сколько месяцев в году имеют 28 дней?                                                                       </a:t>
            </a:r>
          </a:p>
          <a:p>
            <a:pPr>
              <a:buNone/>
            </a:pPr>
            <a:r>
              <a:rPr lang="ru-RU" dirty="0" smtClean="0"/>
              <a:t> </a:t>
            </a:r>
            <a:endParaRPr lang="ru-RU"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тур «Задачи- шутки»</a:t>
            </a:r>
            <a:endParaRPr lang="ru-RU" dirty="0"/>
          </a:p>
        </p:txBody>
      </p:sp>
      <p:sp>
        <p:nvSpPr>
          <p:cNvPr id="3" name="Содержимое 2"/>
          <p:cNvSpPr>
            <a:spLocks noGrp="1"/>
          </p:cNvSpPr>
          <p:nvPr>
            <p:ph idx="1"/>
          </p:nvPr>
        </p:nvSpPr>
        <p:spPr>
          <a:xfrm>
            <a:off x="755576" y="1412776"/>
            <a:ext cx="7972452" cy="4525963"/>
          </a:xfrm>
        </p:spPr>
        <p:txBody>
          <a:bodyPr/>
          <a:lstStyle/>
          <a:p>
            <a:pPr>
              <a:buNone/>
            </a:pPr>
            <a:r>
              <a:rPr lang="ru-RU" dirty="0" smtClean="0"/>
              <a:t>9)</a:t>
            </a:r>
            <a:r>
              <a:rPr lang="ru-RU" dirty="0">
                <a:solidFill>
                  <a:prstClr val="black"/>
                </a:solidFill>
              </a:rPr>
              <a:t> В 12-этажном доме есть лифт. На первом этаже живет всего 2 человека, от этажа к этажу количество жильцов увеличивается вдвое. Какая кнопка в лифте этого дома нажимается чаще других?    </a:t>
            </a:r>
            <a:endParaRPr lang="ru-RU"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тур «Задачи- шутки»</a:t>
            </a:r>
            <a:endParaRPr lang="ru-RU" dirty="0"/>
          </a:p>
        </p:txBody>
      </p:sp>
      <p:sp>
        <p:nvSpPr>
          <p:cNvPr id="3" name="Содержимое 2"/>
          <p:cNvSpPr>
            <a:spLocks noGrp="1"/>
          </p:cNvSpPr>
          <p:nvPr>
            <p:ph idx="1"/>
          </p:nvPr>
        </p:nvSpPr>
        <p:spPr>
          <a:xfrm>
            <a:off x="857224" y="1600200"/>
            <a:ext cx="7829576" cy="4525963"/>
          </a:xfrm>
        </p:spPr>
        <p:txBody>
          <a:bodyPr/>
          <a:lstStyle/>
          <a:p>
            <a:pPr>
              <a:buNone/>
            </a:pPr>
            <a:r>
              <a:rPr lang="ru-RU" dirty="0" smtClean="0"/>
              <a:t>10) Снесли вместе 7 стожков и 11 стожков сена. Сколько стожков получилось?</a:t>
            </a:r>
          </a:p>
          <a:p>
            <a:pPr>
              <a:buNone/>
            </a:pPr>
            <a:endParaRPr lang="ru-RU" dirty="0"/>
          </a:p>
        </p:txBody>
      </p:sp>
      <p:pic>
        <p:nvPicPr>
          <p:cNvPr id="5" name="Рисунок 4" descr="Picture background"/>
          <p:cNvPicPr/>
          <p:nvPr/>
        </p:nvPicPr>
        <p:blipFill>
          <a:blip r:embed="rId2" cstate="print"/>
          <a:srcRect/>
          <a:stretch>
            <a:fillRect/>
          </a:stretch>
        </p:blipFill>
        <p:spPr bwMode="auto">
          <a:xfrm>
            <a:off x="3428992" y="2857496"/>
            <a:ext cx="4143404" cy="314327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28596" y="1928802"/>
            <a:ext cx="8229600" cy="1143000"/>
          </a:xfrm>
        </p:spPr>
        <p:txBody>
          <a:bodyPr/>
          <a:lstStyle/>
          <a:p>
            <a:r>
              <a:rPr lang="ru-RU" dirty="0" smtClean="0"/>
              <a:t>Ответы 1 тура</a:t>
            </a:r>
            <a:br>
              <a:rPr lang="ru-RU" dirty="0" smtClean="0"/>
            </a:br>
            <a:r>
              <a:rPr lang="ru-RU" dirty="0" smtClean="0"/>
              <a:t> «Задачи- шутки»</a:t>
            </a:r>
            <a:endParaRPr lang="ru-RU"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Ответы 1 тура «Задачи- шутки»</a:t>
            </a:r>
            <a:endParaRPr lang="ru-RU" dirty="0"/>
          </a:p>
        </p:txBody>
      </p:sp>
      <p:sp>
        <p:nvSpPr>
          <p:cNvPr id="3" name="Содержимое 2"/>
          <p:cNvSpPr>
            <a:spLocks noGrp="1"/>
          </p:cNvSpPr>
          <p:nvPr>
            <p:ph idx="1"/>
          </p:nvPr>
        </p:nvSpPr>
        <p:spPr>
          <a:xfrm>
            <a:off x="928662" y="1600200"/>
            <a:ext cx="7758138" cy="4525963"/>
          </a:xfrm>
        </p:spPr>
        <p:txBody>
          <a:bodyPr/>
          <a:lstStyle/>
          <a:p>
            <a:pPr>
              <a:buNone/>
            </a:pPr>
            <a:r>
              <a:rPr lang="ru-RU" dirty="0" smtClean="0"/>
              <a:t>1) Крышка стола имеет 4 угла. Один из них отпилили. Сколько углов стало у крышки?</a:t>
            </a:r>
          </a:p>
          <a:p>
            <a:pPr>
              <a:buNone/>
            </a:pPr>
            <a:endParaRPr lang="ru-RU" dirty="0"/>
          </a:p>
        </p:txBody>
      </p:sp>
      <p:pic>
        <p:nvPicPr>
          <p:cNvPr id="4" name="Рисунок 3" descr="Picture background"/>
          <p:cNvPicPr/>
          <p:nvPr/>
        </p:nvPicPr>
        <p:blipFill>
          <a:blip r:embed="rId2" cstate="print"/>
          <a:srcRect/>
          <a:stretch>
            <a:fillRect/>
          </a:stretch>
        </p:blipFill>
        <p:spPr bwMode="auto">
          <a:xfrm>
            <a:off x="4500562" y="3000372"/>
            <a:ext cx="2862970" cy="2269898"/>
          </a:xfrm>
          <a:prstGeom prst="rect">
            <a:avLst/>
          </a:prstGeom>
          <a:noFill/>
          <a:ln w="9525">
            <a:noFill/>
            <a:miter lim="800000"/>
            <a:headEnd/>
            <a:tailEnd/>
          </a:ln>
        </p:spPr>
      </p:pic>
      <p:sp>
        <p:nvSpPr>
          <p:cNvPr id="5" name="TextBox 4"/>
          <p:cNvSpPr txBox="1"/>
          <p:nvPr/>
        </p:nvSpPr>
        <p:spPr>
          <a:xfrm>
            <a:off x="3714744" y="5357826"/>
            <a:ext cx="3500462" cy="584775"/>
          </a:xfrm>
          <a:prstGeom prst="rect">
            <a:avLst/>
          </a:prstGeom>
          <a:noFill/>
        </p:spPr>
        <p:txBody>
          <a:bodyPr wrap="square" rtlCol="0">
            <a:spAutoFit/>
          </a:bodyPr>
          <a:lstStyle/>
          <a:p>
            <a:r>
              <a:rPr lang="ru-RU" sz="3200" dirty="0" smtClean="0"/>
              <a:t>Ответ: 5 углов</a:t>
            </a:r>
            <a:endParaRPr lang="ru-RU" sz="32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99592" y="1600200"/>
            <a:ext cx="7787208" cy="4525963"/>
          </a:xfrm>
        </p:spPr>
        <p:txBody>
          <a:bodyPr/>
          <a:lstStyle/>
          <a:p>
            <a:pPr lvl="0">
              <a:buNone/>
            </a:pPr>
            <a:r>
              <a:rPr lang="ru-RU" dirty="0" smtClean="0"/>
              <a:t>2) </a:t>
            </a:r>
            <a:r>
              <a:rPr lang="ru-RU" dirty="0">
                <a:solidFill>
                  <a:prstClr val="black"/>
                </a:solidFill>
              </a:rPr>
              <a:t>У отца 6 сыновей. Каждый сын имеет </a:t>
            </a:r>
            <a:r>
              <a:rPr lang="ru-RU" dirty="0" smtClean="0">
                <a:solidFill>
                  <a:prstClr val="black"/>
                </a:solidFill>
              </a:rPr>
              <a:t>сестру</a:t>
            </a:r>
            <a:r>
              <a:rPr lang="ru-RU" dirty="0">
                <a:solidFill>
                  <a:prstClr val="black"/>
                </a:solidFill>
              </a:rPr>
              <a:t>. Сколько детей у отца?</a:t>
            </a:r>
          </a:p>
          <a:p>
            <a:pPr marL="0" indent="0">
              <a:buNone/>
            </a:pPr>
            <a:endParaRPr lang="ru-RU" dirty="0"/>
          </a:p>
        </p:txBody>
      </p:sp>
      <p:sp>
        <p:nvSpPr>
          <p:cNvPr id="4" name="TextBox 3"/>
          <p:cNvSpPr txBox="1"/>
          <p:nvPr/>
        </p:nvSpPr>
        <p:spPr>
          <a:xfrm>
            <a:off x="4000496" y="4786322"/>
            <a:ext cx="3500462" cy="584775"/>
          </a:xfrm>
          <a:prstGeom prst="rect">
            <a:avLst/>
          </a:prstGeom>
          <a:noFill/>
        </p:spPr>
        <p:txBody>
          <a:bodyPr wrap="square" rtlCol="0">
            <a:spAutoFit/>
          </a:bodyPr>
          <a:lstStyle/>
          <a:p>
            <a:r>
              <a:rPr lang="ru-RU" sz="3200" dirty="0" smtClean="0"/>
              <a:t>Ответ: 7 детей</a:t>
            </a:r>
            <a:endParaRPr lang="ru-RU" sz="3200" dirty="0"/>
          </a:p>
        </p:txBody>
      </p:sp>
      <p:sp>
        <p:nvSpPr>
          <p:cNvPr id="5" name="Заголовок 1"/>
          <p:cNvSpPr txBox="1">
            <a:spLocks/>
          </p:cNvSpPr>
          <p:nvPr/>
        </p:nvSpPr>
        <p:spPr bwMode="auto">
          <a:xfrm>
            <a:off x="642910" y="28572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Ответы 1 тура «Задачи- шутки»</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57224" y="1600200"/>
            <a:ext cx="7829576" cy="4525963"/>
          </a:xfrm>
        </p:spPr>
        <p:txBody>
          <a:bodyPr/>
          <a:lstStyle/>
          <a:p>
            <a:pPr>
              <a:buNone/>
            </a:pPr>
            <a:r>
              <a:rPr lang="ru-RU" dirty="0" smtClean="0"/>
              <a:t>3) Ребята пилят бревно на метровые куски. Отпиливание одного куска занимает 1 минуту. За сколько минут они распилят бревно длиной 5 метров?</a:t>
            </a:r>
            <a:endParaRPr lang="ru-RU" dirty="0"/>
          </a:p>
        </p:txBody>
      </p:sp>
      <p:sp>
        <p:nvSpPr>
          <p:cNvPr id="5" name="Заголовок 1"/>
          <p:cNvSpPr txBox="1">
            <a:spLocks/>
          </p:cNvSpPr>
          <p:nvPr/>
        </p:nvSpPr>
        <p:spPr bwMode="auto">
          <a:xfrm>
            <a:off x="428596" y="21429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Ответы 1 тура «Задачи- шутки»</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extBox 5"/>
          <p:cNvSpPr txBox="1"/>
          <p:nvPr/>
        </p:nvSpPr>
        <p:spPr>
          <a:xfrm>
            <a:off x="3500430" y="5214950"/>
            <a:ext cx="3500462" cy="584775"/>
          </a:xfrm>
          <a:prstGeom prst="rect">
            <a:avLst/>
          </a:prstGeom>
          <a:noFill/>
        </p:spPr>
        <p:txBody>
          <a:bodyPr wrap="square" rtlCol="0">
            <a:spAutoFit/>
          </a:bodyPr>
          <a:lstStyle/>
          <a:p>
            <a:r>
              <a:rPr lang="ru-RU" sz="3200" dirty="0" smtClean="0"/>
              <a:t>Ответ: 4 минуты</a:t>
            </a:r>
            <a:endParaRPr lang="ru-RU" sz="3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85786" y="1600200"/>
            <a:ext cx="7746654" cy="4525963"/>
          </a:xfrm>
        </p:spPr>
        <p:txBody>
          <a:bodyPr/>
          <a:lstStyle/>
          <a:p>
            <a:pPr>
              <a:buNone/>
            </a:pPr>
            <a:r>
              <a:rPr lang="ru-RU" dirty="0" smtClean="0"/>
              <a:t>4) Бежала тройка лошадей со скоростью 15км/ч. С какой скоростью бежала каждая лошадь? </a:t>
            </a:r>
            <a:endParaRPr lang="ru-RU" dirty="0"/>
          </a:p>
        </p:txBody>
      </p:sp>
      <p:sp>
        <p:nvSpPr>
          <p:cNvPr id="5" name="Заголовок 1"/>
          <p:cNvSpPr txBox="1">
            <a:spLocks/>
          </p:cNvSpPr>
          <p:nvPr/>
        </p:nvSpPr>
        <p:spPr bwMode="auto">
          <a:xfrm>
            <a:off x="428596" y="21429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Ответы 1 тура «Задачи- шутки»</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extBox 5"/>
          <p:cNvSpPr txBox="1"/>
          <p:nvPr/>
        </p:nvSpPr>
        <p:spPr>
          <a:xfrm>
            <a:off x="3714744" y="5000636"/>
            <a:ext cx="4000528" cy="584775"/>
          </a:xfrm>
          <a:prstGeom prst="rect">
            <a:avLst/>
          </a:prstGeom>
          <a:noFill/>
        </p:spPr>
        <p:txBody>
          <a:bodyPr wrap="square" rtlCol="0">
            <a:spAutoFit/>
          </a:bodyPr>
          <a:lstStyle/>
          <a:p>
            <a:r>
              <a:rPr lang="ru-RU" sz="3200" dirty="0" smtClean="0"/>
              <a:t>Ответ: 15 км/ч</a:t>
            </a:r>
            <a:endParaRPr lang="ru-RU" sz="32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85786" y="1600200"/>
            <a:ext cx="7901014" cy="4525963"/>
          </a:xfrm>
        </p:spPr>
        <p:txBody>
          <a:bodyPr/>
          <a:lstStyle/>
          <a:p>
            <a:pPr>
              <a:buNone/>
            </a:pPr>
            <a:r>
              <a:rPr lang="ru-RU" dirty="0" smtClean="0"/>
              <a:t>5) В комнате четыре угла. В каждом углу сидит кошка. Напротив каждой кошки сидят три кошки. Сколько же всего кошек в комнате? </a:t>
            </a:r>
            <a:endParaRPr lang="ru-RU" dirty="0"/>
          </a:p>
        </p:txBody>
      </p:sp>
      <p:sp>
        <p:nvSpPr>
          <p:cNvPr id="5" name="Заголовок 1"/>
          <p:cNvSpPr txBox="1">
            <a:spLocks/>
          </p:cNvSpPr>
          <p:nvPr/>
        </p:nvSpPr>
        <p:spPr bwMode="auto">
          <a:xfrm>
            <a:off x="428596" y="21429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Ответы 1 тура «Задачи- шутки»</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extBox 5"/>
          <p:cNvSpPr txBox="1"/>
          <p:nvPr/>
        </p:nvSpPr>
        <p:spPr>
          <a:xfrm>
            <a:off x="3500430" y="5143512"/>
            <a:ext cx="3500462" cy="584775"/>
          </a:xfrm>
          <a:prstGeom prst="rect">
            <a:avLst/>
          </a:prstGeom>
          <a:noFill/>
        </p:spPr>
        <p:txBody>
          <a:bodyPr wrap="square" rtlCol="0">
            <a:spAutoFit/>
          </a:bodyPr>
          <a:lstStyle/>
          <a:p>
            <a:r>
              <a:rPr lang="ru-RU" sz="3200" dirty="0" smtClean="0"/>
              <a:t>Ответ: 4 кошки</a:t>
            </a:r>
            <a:endParaRPr lang="ru-RU" sz="32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683568" y="692696"/>
            <a:ext cx="3900486" cy="4525963"/>
          </a:xfrm>
        </p:spPr>
        <p:txBody>
          <a:bodyPr>
            <a:normAutofit fontScale="92500"/>
          </a:bodyPr>
          <a:lstStyle/>
          <a:p>
            <a:pPr indent="19050">
              <a:buNone/>
            </a:pPr>
            <a:r>
              <a:rPr lang="ru-RU" i="1" dirty="0" smtClean="0"/>
              <a:t>Предмет математики настолько серьезен, что надо не упускать случая сделать его занимательным.</a:t>
            </a:r>
          </a:p>
          <a:p>
            <a:pPr indent="19050">
              <a:buNone/>
            </a:pPr>
            <a:endParaRPr lang="ru-RU" i="1" dirty="0" smtClean="0"/>
          </a:p>
          <a:p>
            <a:pPr indent="19050" algn="r">
              <a:buNone/>
            </a:pPr>
            <a:r>
              <a:rPr lang="ru-RU" i="1" dirty="0" smtClean="0"/>
              <a:t> </a:t>
            </a:r>
            <a:endParaRPr lang="ru-RU" i="1" dirty="0"/>
          </a:p>
        </p:txBody>
      </p:sp>
      <p:pic>
        <p:nvPicPr>
          <p:cNvPr id="4" name="Picture 2" descr="Picture background"/>
          <p:cNvPicPr>
            <a:picLocks noChangeAspect="1" noChangeArrowheads="1"/>
          </p:cNvPicPr>
          <p:nvPr/>
        </p:nvPicPr>
        <p:blipFill>
          <a:blip r:embed="rId2" cstate="print"/>
          <a:srcRect/>
          <a:stretch>
            <a:fillRect/>
          </a:stretch>
        </p:blipFill>
        <p:spPr bwMode="auto">
          <a:xfrm>
            <a:off x="4857752" y="714356"/>
            <a:ext cx="3427117" cy="5176827"/>
          </a:xfrm>
          <a:prstGeom prst="rect">
            <a:avLst/>
          </a:prstGeom>
          <a:noFill/>
        </p:spPr>
      </p:pic>
      <p:sp>
        <p:nvSpPr>
          <p:cNvPr id="5" name="Прямоугольник 4"/>
          <p:cNvSpPr/>
          <p:nvPr/>
        </p:nvSpPr>
        <p:spPr>
          <a:xfrm>
            <a:off x="5357818" y="5929330"/>
            <a:ext cx="2214578" cy="461665"/>
          </a:xfrm>
          <a:prstGeom prst="rect">
            <a:avLst/>
          </a:prstGeom>
        </p:spPr>
        <p:txBody>
          <a:bodyPr wrap="square">
            <a:spAutoFit/>
          </a:bodyPr>
          <a:lstStyle/>
          <a:p>
            <a:r>
              <a:rPr lang="ru-RU" sz="2400" i="1" dirty="0" smtClean="0"/>
              <a:t>Блез Паскаль</a:t>
            </a:r>
            <a:endParaRPr lang="ru-RU" sz="24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14348" y="1600200"/>
            <a:ext cx="7972452" cy="4525963"/>
          </a:xfrm>
        </p:spPr>
        <p:txBody>
          <a:bodyPr/>
          <a:lstStyle/>
          <a:p>
            <a:pPr>
              <a:buNone/>
            </a:pPr>
            <a:r>
              <a:rPr lang="ru-RU" dirty="0" smtClean="0"/>
              <a:t>6) Два землекопа выкапывают 2 метра канавы за 2 часа. Сколько землекопов за</a:t>
            </a:r>
          </a:p>
          <a:p>
            <a:pPr>
              <a:buNone/>
            </a:pPr>
            <a:r>
              <a:rPr lang="ru-RU" dirty="0" smtClean="0"/>
              <a:t>    5 часов выкопают  5 метров канавы? </a:t>
            </a:r>
            <a:endParaRPr lang="ru-RU" dirty="0"/>
          </a:p>
        </p:txBody>
      </p:sp>
      <p:sp>
        <p:nvSpPr>
          <p:cNvPr id="5" name="Заголовок 1"/>
          <p:cNvSpPr txBox="1">
            <a:spLocks/>
          </p:cNvSpPr>
          <p:nvPr/>
        </p:nvSpPr>
        <p:spPr bwMode="auto">
          <a:xfrm>
            <a:off x="428596" y="21429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Ответы 1 тура «Задачи- шутки»</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extBox 5"/>
          <p:cNvSpPr txBox="1"/>
          <p:nvPr/>
        </p:nvSpPr>
        <p:spPr>
          <a:xfrm>
            <a:off x="3071802" y="5500702"/>
            <a:ext cx="4143404" cy="584775"/>
          </a:xfrm>
          <a:prstGeom prst="rect">
            <a:avLst/>
          </a:prstGeom>
          <a:noFill/>
        </p:spPr>
        <p:txBody>
          <a:bodyPr wrap="square" rtlCol="0">
            <a:spAutoFit/>
          </a:bodyPr>
          <a:lstStyle/>
          <a:p>
            <a:r>
              <a:rPr lang="ru-RU" sz="3200" dirty="0" smtClean="0"/>
              <a:t>Ответ: 2 землекопа</a:t>
            </a:r>
            <a:endParaRPr lang="ru-RU" sz="32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14348" y="1600200"/>
            <a:ext cx="7972452" cy="4525963"/>
          </a:xfrm>
        </p:spPr>
        <p:txBody>
          <a:bodyPr/>
          <a:lstStyle/>
          <a:p>
            <a:pPr>
              <a:buNone/>
            </a:pPr>
            <a:r>
              <a:rPr lang="ru-RU" dirty="0" smtClean="0"/>
              <a:t>7) Два десятка умножили на три десятка. Сколько десятков получилось?</a:t>
            </a:r>
            <a:endParaRPr lang="ru-RU" dirty="0"/>
          </a:p>
        </p:txBody>
      </p:sp>
      <p:sp>
        <p:nvSpPr>
          <p:cNvPr id="5" name="Заголовок 1"/>
          <p:cNvSpPr txBox="1">
            <a:spLocks/>
          </p:cNvSpPr>
          <p:nvPr/>
        </p:nvSpPr>
        <p:spPr bwMode="auto">
          <a:xfrm>
            <a:off x="428596" y="21429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Ответы 1 тура «Задачи- шутки»</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extBox 5"/>
          <p:cNvSpPr txBox="1"/>
          <p:nvPr/>
        </p:nvSpPr>
        <p:spPr>
          <a:xfrm>
            <a:off x="3071802" y="5500702"/>
            <a:ext cx="3500462" cy="584775"/>
          </a:xfrm>
          <a:prstGeom prst="rect">
            <a:avLst/>
          </a:prstGeom>
          <a:noFill/>
        </p:spPr>
        <p:txBody>
          <a:bodyPr wrap="square" rtlCol="0">
            <a:spAutoFit/>
          </a:bodyPr>
          <a:lstStyle/>
          <a:p>
            <a:r>
              <a:rPr lang="ru-RU" sz="3200" dirty="0" smtClean="0"/>
              <a:t>Ответ: 60 десятков</a:t>
            </a:r>
            <a:endParaRPr lang="ru-RU" sz="32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14348" y="1600200"/>
            <a:ext cx="7972452" cy="4525963"/>
          </a:xfrm>
        </p:spPr>
        <p:txBody>
          <a:bodyPr/>
          <a:lstStyle/>
          <a:p>
            <a:pPr lvl="0">
              <a:buNone/>
            </a:pPr>
            <a:r>
              <a:rPr lang="ru-RU" dirty="0" smtClean="0"/>
              <a:t>8) Сколько месяцев в году имеют 28 дней?                                                                       </a:t>
            </a:r>
          </a:p>
          <a:p>
            <a:pPr>
              <a:buNone/>
            </a:pPr>
            <a:r>
              <a:rPr lang="ru-RU" dirty="0" smtClean="0"/>
              <a:t> </a:t>
            </a:r>
            <a:endParaRPr lang="ru-RU" dirty="0"/>
          </a:p>
        </p:txBody>
      </p:sp>
      <p:sp>
        <p:nvSpPr>
          <p:cNvPr id="5" name="Заголовок 1"/>
          <p:cNvSpPr txBox="1">
            <a:spLocks/>
          </p:cNvSpPr>
          <p:nvPr/>
        </p:nvSpPr>
        <p:spPr bwMode="auto">
          <a:xfrm>
            <a:off x="428596" y="21429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Ответы 1 тура «Задачи- шутки»</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extBox 5"/>
          <p:cNvSpPr txBox="1"/>
          <p:nvPr/>
        </p:nvSpPr>
        <p:spPr>
          <a:xfrm>
            <a:off x="3071802" y="5500702"/>
            <a:ext cx="4214842" cy="584775"/>
          </a:xfrm>
          <a:prstGeom prst="rect">
            <a:avLst/>
          </a:prstGeom>
          <a:noFill/>
        </p:spPr>
        <p:txBody>
          <a:bodyPr wrap="square" rtlCol="0">
            <a:spAutoFit/>
          </a:bodyPr>
          <a:lstStyle/>
          <a:p>
            <a:r>
              <a:rPr lang="ru-RU" sz="3200" dirty="0" smtClean="0"/>
              <a:t>Ответ: все 12 месяцев</a:t>
            </a:r>
            <a:endParaRPr lang="ru-RU" sz="32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755576" y="1412776"/>
            <a:ext cx="7972452" cy="4525963"/>
          </a:xfrm>
        </p:spPr>
        <p:txBody>
          <a:bodyPr/>
          <a:lstStyle/>
          <a:p>
            <a:pPr>
              <a:buNone/>
            </a:pPr>
            <a:r>
              <a:rPr lang="ru-RU" dirty="0" smtClean="0"/>
              <a:t>9)</a:t>
            </a:r>
            <a:r>
              <a:rPr lang="ru-RU" dirty="0">
                <a:solidFill>
                  <a:prstClr val="black"/>
                </a:solidFill>
              </a:rPr>
              <a:t> В 12-этажном доме есть лифт. На первом этаже живет всего 2 человека, от этажа к этажу количество жильцов увеличивается вдвое. Какая кнопка в лифте этого дома нажимается чаще других?    </a:t>
            </a:r>
            <a:endParaRPr lang="ru-RU" dirty="0"/>
          </a:p>
        </p:txBody>
      </p:sp>
      <p:sp>
        <p:nvSpPr>
          <p:cNvPr id="5" name="Заголовок 1"/>
          <p:cNvSpPr txBox="1">
            <a:spLocks/>
          </p:cNvSpPr>
          <p:nvPr/>
        </p:nvSpPr>
        <p:spPr bwMode="auto">
          <a:xfrm>
            <a:off x="428596" y="21429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Ответы 1 тура «Задачи- шутки»</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
        <p:nvSpPr>
          <p:cNvPr id="6" name="TextBox 5"/>
          <p:cNvSpPr txBox="1"/>
          <p:nvPr/>
        </p:nvSpPr>
        <p:spPr>
          <a:xfrm>
            <a:off x="3071802" y="5500702"/>
            <a:ext cx="3500462" cy="584775"/>
          </a:xfrm>
          <a:prstGeom prst="rect">
            <a:avLst/>
          </a:prstGeom>
          <a:noFill/>
        </p:spPr>
        <p:txBody>
          <a:bodyPr wrap="square" rtlCol="0">
            <a:spAutoFit/>
          </a:bodyPr>
          <a:lstStyle/>
          <a:p>
            <a:r>
              <a:rPr lang="ru-RU" sz="3200" dirty="0" smtClean="0"/>
              <a:t>Ответ: кнопка 1</a:t>
            </a:r>
            <a:endParaRPr lang="ru-RU" sz="32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857224" y="1600200"/>
            <a:ext cx="7829576" cy="4525963"/>
          </a:xfrm>
        </p:spPr>
        <p:txBody>
          <a:bodyPr/>
          <a:lstStyle/>
          <a:p>
            <a:pPr>
              <a:buNone/>
            </a:pPr>
            <a:r>
              <a:rPr lang="ru-RU" dirty="0" smtClean="0"/>
              <a:t>10) Снесли вместе 7 стожков сена и 11 стожков. Сколько стожков получилось?</a:t>
            </a:r>
          </a:p>
          <a:p>
            <a:pPr>
              <a:buNone/>
            </a:pPr>
            <a:endParaRPr lang="ru-RU" dirty="0"/>
          </a:p>
        </p:txBody>
      </p:sp>
      <p:pic>
        <p:nvPicPr>
          <p:cNvPr id="5" name="Рисунок 4" descr="Picture background"/>
          <p:cNvPicPr/>
          <p:nvPr/>
        </p:nvPicPr>
        <p:blipFill>
          <a:blip r:embed="rId2" cstate="print"/>
          <a:srcRect/>
          <a:stretch>
            <a:fillRect/>
          </a:stretch>
        </p:blipFill>
        <p:spPr bwMode="auto">
          <a:xfrm>
            <a:off x="3714744" y="2786058"/>
            <a:ext cx="3571900" cy="2643206"/>
          </a:xfrm>
          <a:prstGeom prst="rect">
            <a:avLst/>
          </a:prstGeom>
          <a:noFill/>
          <a:ln w="9525">
            <a:noFill/>
            <a:miter lim="800000"/>
            <a:headEnd/>
            <a:tailEnd/>
          </a:ln>
        </p:spPr>
      </p:pic>
      <p:sp>
        <p:nvSpPr>
          <p:cNvPr id="7" name="TextBox 6"/>
          <p:cNvSpPr txBox="1"/>
          <p:nvPr/>
        </p:nvSpPr>
        <p:spPr>
          <a:xfrm>
            <a:off x="3000364" y="5643578"/>
            <a:ext cx="4500594" cy="584775"/>
          </a:xfrm>
          <a:prstGeom prst="rect">
            <a:avLst/>
          </a:prstGeom>
          <a:noFill/>
        </p:spPr>
        <p:txBody>
          <a:bodyPr wrap="square" rtlCol="0">
            <a:spAutoFit/>
          </a:bodyPr>
          <a:lstStyle/>
          <a:p>
            <a:r>
              <a:rPr lang="ru-RU" sz="3200" dirty="0" smtClean="0"/>
              <a:t>Ответ: 1 стог (большой)</a:t>
            </a:r>
            <a:endParaRPr lang="ru-RU" sz="3200" dirty="0"/>
          </a:p>
        </p:txBody>
      </p:sp>
      <p:sp>
        <p:nvSpPr>
          <p:cNvPr id="8" name="Заголовок 1"/>
          <p:cNvSpPr txBox="1">
            <a:spLocks/>
          </p:cNvSpPr>
          <p:nvPr/>
        </p:nvSpPr>
        <p:spPr bwMode="auto">
          <a:xfrm>
            <a:off x="428596" y="214290"/>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1" fontAlgn="base" latinLnBrk="0" hangingPunct="1">
              <a:lnSpc>
                <a:spcPct val="100000"/>
              </a:lnSpc>
              <a:spcBef>
                <a:spcPct val="0"/>
              </a:spcBef>
              <a:spcAft>
                <a:spcPct val="0"/>
              </a:spcAft>
              <a:buClrTx/>
              <a:buSzTx/>
              <a:buFontTx/>
              <a:buNone/>
              <a:tabLst/>
              <a:defRPr/>
            </a:pPr>
            <a:r>
              <a:rPr kumimoji="0" lang="ru-RU" sz="4400" b="0" i="0" u="none" strike="noStrike" kern="1200" cap="none" spc="0" normalizeH="0" baseline="0" noProof="0" dirty="0" smtClean="0">
                <a:ln>
                  <a:noFill/>
                </a:ln>
                <a:solidFill>
                  <a:schemeClr val="tx1"/>
                </a:solidFill>
                <a:effectLst/>
                <a:uLnTx/>
                <a:uFillTx/>
                <a:latin typeface="+mj-lt"/>
                <a:ea typeface="+mj-ea"/>
                <a:cs typeface="+mj-cs"/>
              </a:rPr>
              <a:t>Ответы 1 тура «Задачи- шутки»</a:t>
            </a:r>
            <a:endParaRPr kumimoji="0" lang="ru-RU" sz="4400" b="0" i="0" u="none" strike="noStrike" kern="1200" cap="none" spc="0" normalizeH="0" baseline="0" noProof="0" dirty="0">
              <a:ln>
                <a:noFill/>
              </a:ln>
              <a:solidFill>
                <a:schemeClr val="tx1"/>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p:txBody>
          <a:bodyPr/>
          <a:lstStyle/>
          <a:p>
            <a:r>
              <a:rPr lang="ru-RU" dirty="0" smtClean="0"/>
              <a:t>2 тур «В мире чисел»</a:t>
            </a:r>
            <a:endParaRPr lang="ru-RU" dirty="0"/>
          </a:p>
        </p:txBody>
      </p:sp>
      <p:sp>
        <p:nvSpPr>
          <p:cNvPr id="6" name="Содержимое 2"/>
          <p:cNvSpPr txBox="1">
            <a:spLocks/>
          </p:cNvSpPr>
          <p:nvPr/>
        </p:nvSpPr>
        <p:spPr bwMode="auto">
          <a:xfrm>
            <a:off x="1071538" y="1214422"/>
            <a:ext cx="7258072" cy="257176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a:buNone/>
            </a:pPr>
            <a:r>
              <a:rPr kumimoji="0" lang="ru-RU" sz="3200" b="0" i="0" u="none" strike="noStrike" kern="1200" cap="none" spc="0" normalizeH="0" baseline="0" noProof="0" dirty="0" smtClean="0">
                <a:ln>
                  <a:noFill/>
                </a:ln>
                <a:solidFill>
                  <a:schemeClr val="tx1"/>
                </a:solidFill>
                <a:effectLst/>
                <a:uLnTx/>
                <a:uFillTx/>
                <a:latin typeface="+mn-lt"/>
                <a:ea typeface="+mn-ea"/>
                <a:cs typeface="+mn-cs"/>
              </a:rPr>
              <a:t>   Расставить между цифрами скобки и знаки арифметических действий в примере, чтобы получить верное равенство. </a:t>
            </a:r>
          </a:p>
          <a:p>
            <a:pPr marL="342900" marR="0" lvl="0" indent="-342900" algn="l" defTabSz="914400" rtl="0" eaLnBrk="1" fontAlgn="base" latinLnBrk="0" hangingPunct="1">
              <a:lnSpc>
                <a:spcPct val="100000"/>
              </a:lnSpc>
              <a:spcBef>
                <a:spcPct val="20000"/>
              </a:spcBef>
              <a:spcAft>
                <a:spcPct val="0"/>
              </a:spcAft>
              <a:buClrTx/>
              <a:buSzTx/>
              <a:buFont typeface="Arial" charset="0"/>
              <a:buNone/>
              <a:tabLst/>
              <a:defRPr/>
            </a:pPr>
            <a:endParaRPr kumimoji="0" lang="ru-RU" sz="3200" b="0"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base" latinLnBrk="0" hangingPunct="1">
              <a:lnSpc>
                <a:spcPct val="100000"/>
              </a:lnSpc>
              <a:spcBef>
                <a:spcPct val="20000"/>
              </a:spcBef>
              <a:spcAft>
                <a:spcPct val="0"/>
              </a:spcAft>
              <a:buClrTx/>
              <a:buSzTx/>
              <a:buFont typeface="Arial" charset="0"/>
              <a:buNone/>
              <a:tabLst/>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7" name="Прямоугольник 6"/>
          <p:cNvSpPr/>
          <p:nvPr/>
        </p:nvSpPr>
        <p:spPr>
          <a:xfrm>
            <a:off x="3286116" y="3214686"/>
            <a:ext cx="2071702" cy="1754326"/>
          </a:xfrm>
          <a:prstGeom prst="rect">
            <a:avLst/>
          </a:prstGeom>
        </p:spPr>
        <p:txBody>
          <a:bodyPr wrap="square">
            <a:spAutoFit/>
          </a:bodyPr>
          <a:lstStyle/>
          <a:p>
            <a:pPr>
              <a:buNone/>
            </a:pPr>
            <a:r>
              <a:rPr lang="ru-RU" sz="3600" dirty="0" smtClean="0"/>
              <a:t>3333=15</a:t>
            </a:r>
          </a:p>
          <a:p>
            <a:pPr>
              <a:buNone/>
            </a:pPr>
            <a:r>
              <a:rPr lang="ru-RU" sz="3600" dirty="0" smtClean="0"/>
              <a:t>3333=8</a:t>
            </a:r>
          </a:p>
          <a:p>
            <a:pPr>
              <a:buNone/>
            </a:pPr>
            <a:r>
              <a:rPr lang="ru-RU" sz="3600" dirty="0" smtClean="0"/>
              <a:t>3333=36</a:t>
            </a:r>
          </a:p>
        </p:txBody>
      </p:sp>
      <p:sp>
        <p:nvSpPr>
          <p:cNvPr id="8" name="Прямоугольник 7"/>
          <p:cNvSpPr/>
          <p:nvPr/>
        </p:nvSpPr>
        <p:spPr>
          <a:xfrm>
            <a:off x="5643570" y="3286124"/>
            <a:ext cx="2714644" cy="1754326"/>
          </a:xfrm>
          <a:prstGeom prst="rect">
            <a:avLst/>
          </a:prstGeom>
        </p:spPr>
        <p:txBody>
          <a:bodyPr wrap="square">
            <a:spAutoFit/>
          </a:bodyPr>
          <a:lstStyle/>
          <a:p>
            <a:pPr>
              <a:buNone/>
            </a:pPr>
            <a:r>
              <a:rPr lang="ru-RU" sz="3600" dirty="0" smtClean="0"/>
              <a:t>3·3+3+3=15</a:t>
            </a:r>
          </a:p>
          <a:p>
            <a:pPr>
              <a:buNone/>
            </a:pPr>
            <a:r>
              <a:rPr lang="ru-RU" sz="3600" dirty="0" smtClean="0"/>
              <a:t>3·3-3:3=8</a:t>
            </a:r>
          </a:p>
          <a:p>
            <a:pPr>
              <a:buNone/>
            </a:pPr>
            <a:r>
              <a:rPr lang="ru-RU" sz="3600" dirty="0" smtClean="0"/>
              <a:t>(3·3+3)·3=36</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2 тур «В мире чисел»</a:t>
            </a:r>
            <a:endParaRPr lang="ru-RU" dirty="0"/>
          </a:p>
        </p:txBody>
      </p:sp>
      <p:sp>
        <p:nvSpPr>
          <p:cNvPr id="3" name="Содержимое 2"/>
          <p:cNvSpPr>
            <a:spLocks noGrp="1"/>
          </p:cNvSpPr>
          <p:nvPr>
            <p:ph idx="1"/>
          </p:nvPr>
        </p:nvSpPr>
        <p:spPr>
          <a:xfrm>
            <a:off x="928662" y="1214422"/>
            <a:ext cx="7400948" cy="1971676"/>
          </a:xfrm>
        </p:spPr>
        <p:txBody>
          <a:bodyPr/>
          <a:lstStyle/>
          <a:p>
            <a:pPr>
              <a:buNone/>
            </a:pPr>
            <a:r>
              <a:rPr lang="ru-RU" dirty="0" smtClean="0"/>
              <a:t>   Расставить между цифрами скобки и знаки арифметических действий в примере, чтобы получить верное равенство. </a:t>
            </a:r>
            <a:endParaRPr lang="ru-RU" dirty="0"/>
          </a:p>
        </p:txBody>
      </p:sp>
      <p:sp>
        <p:nvSpPr>
          <p:cNvPr id="4" name="Прямоугольник 3"/>
          <p:cNvSpPr/>
          <p:nvPr/>
        </p:nvSpPr>
        <p:spPr>
          <a:xfrm>
            <a:off x="3428992" y="2928934"/>
            <a:ext cx="2428892" cy="3200876"/>
          </a:xfrm>
          <a:prstGeom prst="rect">
            <a:avLst/>
          </a:prstGeom>
        </p:spPr>
        <p:txBody>
          <a:bodyPr wrap="square">
            <a:spAutoFit/>
          </a:bodyPr>
          <a:lstStyle/>
          <a:p>
            <a:r>
              <a:rPr lang="ru-RU" sz="3200" dirty="0"/>
              <a:t>4 4 4 4=5</a:t>
            </a:r>
          </a:p>
          <a:p>
            <a:r>
              <a:rPr lang="ru-RU" sz="3200" dirty="0"/>
              <a:t>4 4 4 4=17</a:t>
            </a:r>
          </a:p>
          <a:p>
            <a:r>
              <a:rPr lang="ru-RU" sz="3200" dirty="0"/>
              <a:t>4 4 4 4=20</a:t>
            </a:r>
          </a:p>
          <a:p>
            <a:r>
              <a:rPr lang="ru-RU" sz="3200" dirty="0"/>
              <a:t>4 4 4 4=48</a:t>
            </a:r>
          </a:p>
          <a:p>
            <a:r>
              <a:rPr lang="ru-RU" sz="3200" dirty="0"/>
              <a:t>5 5 5 5=130</a:t>
            </a:r>
          </a:p>
          <a:p>
            <a:endParaRPr lang="ru-RU" sz="2400" dirty="0"/>
          </a:p>
          <a:p>
            <a:endParaRPr lang="ru-RU" dirty="0" smtClean="0"/>
          </a:p>
        </p:txBody>
      </p:sp>
      <p:sp>
        <p:nvSpPr>
          <p:cNvPr id="5" name="Прямоугольник 4"/>
          <p:cNvSpPr/>
          <p:nvPr/>
        </p:nvSpPr>
        <p:spPr>
          <a:xfrm>
            <a:off x="5786446" y="2928934"/>
            <a:ext cx="2428892" cy="2554545"/>
          </a:xfrm>
          <a:prstGeom prst="rect">
            <a:avLst/>
          </a:prstGeom>
        </p:spPr>
        <p:txBody>
          <a:bodyPr wrap="square">
            <a:spAutoFit/>
          </a:bodyPr>
          <a:lstStyle/>
          <a:p>
            <a:r>
              <a:rPr lang="ru-RU" sz="3200" dirty="0" smtClean="0"/>
              <a:t>5 5 5 5=100</a:t>
            </a:r>
          </a:p>
          <a:p>
            <a:r>
              <a:rPr lang="ru-RU" sz="3200" dirty="0" smtClean="0"/>
              <a:t>5 </a:t>
            </a:r>
            <a:r>
              <a:rPr lang="ru-RU" sz="3200" dirty="0"/>
              <a:t>5 5 5=50</a:t>
            </a:r>
          </a:p>
          <a:p>
            <a:r>
              <a:rPr lang="ru-RU" sz="3200" dirty="0"/>
              <a:t>7 7 7 7=6</a:t>
            </a:r>
          </a:p>
          <a:p>
            <a:r>
              <a:rPr lang="ru-RU" sz="3200" dirty="0"/>
              <a:t>7 7 7 7=15</a:t>
            </a:r>
          </a:p>
          <a:p>
            <a:r>
              <a:rPr lang="ru-RU" sz="3200" dirty="0"/>
              <a:t>7 7 7 7=2</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1"/>
          <p:cNvSpPr>
            <a:spLocks noGrp="1"/>
          </p:cNvSpPr>
          <p:nvPr>
            <p:ph type="title"/>
          </p:nvPr>
        </p:nvSpPr>
        <p:spPr>
          <a:xfrm>
            <a:off x="428596" y="1928802"/>
            <a:ext cx="8229600" cy="1143000"/>
          </a:xfrm>
        </p:spPr>
        <p:txBody>
          <a:bodyPr/>
          <a:lstStyle/>
          <a:p>
            <a:r>
              <a:rPr lang="ru-RU" dirty="0" smtClean="0"/>
              <a:t>Ответы 2 тура </a:t>
            </a:r>
            <a:br>
              <a:rPr lang="ru-RU" dirty="0" smtClean="0"/>
            </a:br>
            <a:r>
              <a:rPr lang="ru-RU" dirty="0" smtClean="0"/>
              <a:t>«В мире чисел»</a:t>
            </a:r>
            <a:endParaRPr lang="ru-RU" dirty="0"/>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2 тур «В мире чисел»</a:t>
            </a:r>
            <a:endParaRPr lang="ru-RU" dirty="0"/>
          </a:p>
        </p:txBody>
      </p:sp>
      <p:graphicFrame>
        <p:nvGraphicFramePr>
          <p:cNvPr id="3" name="Таблица 2"/>
          <p:cNvGraphicFramePr>
            <a:graphicFrameLocks noGrp="1"/>
          </p:cNvGraphicFramePr>
          <p:nvPr>
            <p:extLst>
              <p:ext uri="{D42A27DB-BD31-4B8C-83A1-F6EECF244321}">
                <p14:modId xmlns:p14="http://schemas.microsoft.com/office/powerpoint/2010/main" xmlns="" val="3350679459"/>
              </p:ext>
            </p:extLst>
          </p:nvPr>
        </p:nvGraphicFramePr>
        <p:xfrm>
          <a:off x="3563888" y="1340768"/>
          <a:ext cx="3672408" cy="4907280"/>
        </p:xfrm>
        <a:graphic>
          <a:graphicData uri="http://schemas.openxmlformats.org/drawingml/2006/table">
            <a:tbl>
              <a:tblPr/>
              <a:tblGrid>
                <a:gridCol w="3672408"/>
              </a:tblGrid>
              <a:tr h="0">
                <a:tc>
                  <a:txBody>
                    <a:bodyPr/>
                    <a:lstStyle/>
                    <a:p>
                      <a:pPr>
                        <a:lnSpc>
                          <a:spcPct val="115000"/>
                        </a:lnSpc>
                        <a:spcAft>
                          <a:spcPts val="0"/>
                        </a:spcAft>
                      </a:pPr>
                      <a:r>
                        <a:rPr lang="ru-RU" sz="2800" dirty="0">
                          <a:latin typeface="Calibri"/>
                          <a:ea typeface="Calibri"/>
                          <a:cs typeface="Times New Roman"/>
                        </a:rPr>
                        <a:t>(</a:t>
                      </a:r>
                      <a:r>
                        <a:rPr lang="ru-RU" sz="2800" dirty="0" smtClean="0">
                          <a:latin typeface="Calibri"/>
                          <a:ea typeface="Calibri"/>
                          <a:cs typeface="Times New Roman"/>
                        </a:rPr>
                        <a:t>4 · 4 + </a:t>
                      </a:r>
                      <a:r>
                        <a:rPr lang="ru-RU" sz="2800" dirty="0">
                          <a:latin typeface="Calibri"/>
                          <a:ea typeface="Calibri"/>
                          <a:cs typeface="Times New Roman"/>
                        </a:rPr>
                        <a:t>4) :4=5</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ru-RU" sz="2800" dirty="0" smtClean="0">
                          <a:latin typeface="Calibri"/>
                          <a:ea typeface="Calibri"/>
                          <a:cs typeface="Times New Roman"/>
                        </a:rPr>
                        <a:t>4 </a:t>
                      </a:r>
                      <a:r>
                        <a:rPr kumimoji="0" lang="ru-RU" sz="2800" b="0" i="0" u="none" strike="noStrike" kern="1200" cap="none" spc="0" normalizeH="0" baseline="0" noProof="0" dirty="0" smtClean="0">
                          <a:ln>
                            <a:noFill/>
                          </a:ln>
                          <a:solidFill>
                            <a:prstClr val="black"/>
                          </a:solidFill>
                          <a:effectLst/>
                          <a:uLnTx/>
                          <a:uFillTx/>
                          <a:latin typeface="+mn-lt"/>
                          <a:ea typeface="Calibri"/>
                          <a:cs typeface="Times New Roman"/>
                        </a:rPr>
                        <a:t>· </a:t>
                      </a:r>
                      <a:r>
                        <a:rPr lang="ru-RU" sz="2800" dirty="0" smtClean="0">
                          <a:latin typeface="Calibri"/>
                          <a:ea typeface="Calibri"/>
                          <a:cs typeface="Times New Roman"/>
                        </a:rPr>
                        <a:t> 4 + 4 : </a:t>
                      </a:r>
                      <a:r>
                        <a:rPr lang="ru-RU" sz="2800" dirty="0">
                          <a:latin typeface="Calibri"/>
                          <a:ea typeface="Calibri"/>
                          <a:cs typeface="Times New Roman"/>
                        </a:rPr>
                        <a:t>4=17</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ru-RU" sz="2800" dirty="0">
                          <a:latin typeface="Calibri"/>
                          <a:ea typeface="Calibri"/>
                          <a:cs typeface="Times New Roman"/>
                        </a:rPr>
                        <a:t>(4 : </a:t>
                      </a:r>
                      <a:r>
                        <a:rPr lang="ru-RU" sz="2800" dirty="0" smtClean="0">
                          <a:latin typeface="Calibri"/>
                          <a:ea typeface="Calibri"/>
                          <a:cs typeface="Times New Roman"/>
                        </a:rPr>
                        <a:t>4 + </a:t>
                      </a:r>
                      <a:r>
                        <a:rPr lang="ru-RU" sz="2800" dirty="0">
                          <a:latin typeface="Calibri"/>
                          <a:ea typeface="Calibri"/>
                          <a:cs typeface="Times New Roman"/>
                        </a:rPr>
                        <a:t>4</a:t>
                      </a:r>
                      <a:r>
                        <a:rPr lang="ru-RU" sz="2800" dirty="0" smtClean="0">
                          <a:latin typeface="Calibri"/>
                          <a:ea typeface="Calibri"/>
                          <a:cs typeface="Times New Roman"/>
                        </a:rPr>
                        <a:t>)</a:t>
                      </a:r>
                      <a:r>
                        <a:rPr kumimoji="0" lang="ru-RU" sz="2800" b="0" i="0" u="none" strike="noStrike" kern="1200" cap="none" spc="0" normalizeH="0" baseline="0" noProof="0" dirty="0" smtClean="0">
                          <a:ln>
                            <a:noFill/>
                          </a:ln>
                          <a:solidFill>
                            <a:prstClr val="black"/>
                          </a:solidFill>
                          <a:effectLst/>
                          <a:uLnTx/>
                          <a:uFillTx/>
                          <a:latin typeface="+mn-lt"/>
                          <a:ea typeface="Calibri"/>
                          <a:cs typeface="Times New Roman"/>
                        </a:rPr>
                        <a:t> ·</a:t>
                      </a:r>
                      <a:r>
                        <a:rPr lang="ru-RU" sz="2800" dirty="0" smtClean="0">
                          <a:latin typeface="Calibri"/>
                          <a:ea typeface="Calibri"/>
                          <a:cs typeface="Times New Roman"/>
                        </a:rPr>
                        <a:t> </a:t>
                      </a:r>
                      <a:r>
                        <a:rPr lang="ru-RU" sz="2800" dirty="0">
                          <a:latin typeface="Calibri"/>
                          <a:ea typeface="Calibri"/>
                          <a:cs typeface="Times New Roman"/>
                        </a:rPr>
                        <a:t>4=20</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ru-RU" sz="2800" dirty="0">
                          <a:latin typeface="Calibri"/>
                          <a:ea typeface="Calibri"/>
                          <a:cs typeface="Times New Roman"/>
                        </a:rPr>
                        <a:t>(4 </a:t>
                      </a:r>
                      <a:r>
                        <a:rPr lang="ru-RU" sz="2800" dirty="0" smtClean="0">
                          <a:latin typeface="Calibri"/>
                          <a:ea typeface="Calibri"/>
                          <a:cs typeface="Times New Roman"/>
                        </a:rPr>
                        <a:t>+ 4 + </a:t>
                      </a:r>
                      <a:r>
                        <a:rPr lang="ru-RU" sz="2800" dirty="0">
                          <a:latin typeface="Calibri"/>
                          <a:ea typeface="Calibri"/>
                          <a:cs typeface="Times New Roman"/>
                        </a:rPr>
                        <a:t>4) </a:t>
                      </a:r>
                      <a:r>
                        <a:rPr kumimoji="0" lang="ru-RU" sz="2800" b="0" i="0" u="none" strike="noStrike" kern="1200" cap="none" spc="0" normalizeH="0" baseline="0" noProof="0" dirty="0" smtClean="0">
                          <a:ln>
                            <a:noFill/>
                          </a:ln>
                          <a:solidFill>
                            <a:prstClr val="black"/>
                          </a:solidFill>
                          <a:effectLst/>
                          <a:uLnTx/>
                          <a:uFillTx/>
                          <a:latin typeface="+mn-lt"/>
                          <a:ea typeface="Calibri"/>
                          <a:cs typeface="Times New Roman"/>
                        </a:rPr>
                        <a:t>· </a:t>
                      </a:r>
                      <a:r>
                        <a:rPr lang="ru-RU" sz="2800" dirty="0" smtClean="0">
                          <a:latin typeface="Calibri"/>
                          <a:ea typeface="Calibri"/>
                          <a:cs typeface="Times New Roman"/>
                        </a:rPr>
                        <a:t>4=48</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ru-RU" sz="2800" dirty="0">
                          <a:latin typeface="Calibri"/>
                          <a:ea typeface="Calibri"/>
                          <a:cs typeface="Times New Roman"/>
                        </a:rPr>
                        <a:t>5 </a:t>
                      </a:r>
                      <a:r>
                        <a:rPr kumimoji="0" lang="ru-RU" sz="2800" b="0" i="0" u="none" strike="noStrike" kern="1200" cap="none" spc="0" normalizeH="0" baseline="0" noProof="0" dirty="0" smtClean="0">
                          <a:ln>
                            <a:noFill/>
                          </a:ln>
                          <a:solidFill>
                            <a:prstClr val="black"/>
                          </a:solidFill>
                          <a:effectLst/>
                          <a:uLnTx/>
                          <a:uFillTx/>
                          <a:latin typeface="+mn-lt"/>
                          <a:ea typeface="Calibri"/>
                          <a:cs typeface="Times New Roman"/>
                        </a:rPr>
                        <a:t>· </a:t>
                      </a:r>
                      <a:r>
                        <a:rPr lang="ru-RU" sz="2800" dirty="0" smtClean="0">
                          <a:latin typeface="Calibri"/>
                          <a:ea typeface="Calibri"/>
                          <a:cs typeface="Times New Roman"/>
                        </a:rPr>
                        <a:t>5 </a:t>
                      </a:r>
                      <a:r>
                        <a:rPr kumimoji="0" lang="ru-RU" sz="2800" b="0" i="0" u="none" strike="noStrike" kern="1200" cap="none" spc="0" normalizeH="0" baseline="0" noProof="0" dirty="0" smtClean="0">
                          <a:ln>
                            <a:noFill/>
                          </a:ln>
                          <a:solidFill>
                            <a:prstClr val="black"/>
                          </a:solidFill>
                          <a:effectLst/>
                          <a:uLnTx/>
                          <a:uFillTx/>
                          <a:latin typeface="+mn-lt"/>
                          <a:ea typeface="Calibri"/>
                          <a:cs typeface="Times New Roman"/>
                        </a:rPr>
                        <a:t>· </a:t>
                      </a:r>
                      <a:r>
                        <a:rPr lang="ru-RU" sz="2800" dirty="0" smtClean="0">
                          <a:latin typeface="Calibri"/>
                          <a:ea typeface="Calibri"/>
                          <a:cs typeface="Times New Roman"/>
                        </a:rPr>
                        <a:t> </a:t>
                      </a:r>
                      <a:r>
                        <a:rPr lang="ru-RU" sz="2800" dirty="0">
                          <a:latin typeface="Calibri"/>
                          <a:ea typeface="Calibri"/>
                          <a:cs typeface="Times New Roman"/>
                        </a:rPr>
                        <a:t>5  + 5=130</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ru-RU" sz="2800" dirty="0">
                          <a:latin typeface="Calibri"/>
                          <a:ea typeface="Calibri"/>
                          <a:cs typeface="Times New Roman"/>
                        </a:rPr>
                        <a:t>(</a:t>
                      </a:r>
                      <a:r>
                        <a:rPr lang="ru-RU" sz="2800" dirty="0" smtClean="0">
                          <a:latin typeface="Calibri"/>
                          <a:ea typeface="Calibri"/>
                          <a:cs typeface="Times New Roman"/>
                        </a:rPr>
                        <a:t>5 + </a:t>
                      </a:r>
                      <a:r>
                        <a:rPr lang="ru-RU" sz="2800" dirty="0">
                          <a:latin typeface="Calibri"/>
                          <a:ea typeface="Calibri"/>
                          <a:cs typeface="Times New Roman"/>
                        </a:rPr>
                        <a:t>5</a:t>
                      </a:r>
                      <a:r>
                        <a:rPr lang="ru-RU" sz="2800" dirty="0" smtClean="0">
                          <a:latin typeface="Calibri"/>
                          <a:ea typeface="Calibri"/>
                          <a:cs typeface="Times New Roman"/>
                        </a:rPr>
                        <a:t>)</a:t>
                      </a:r>
                      <a:r>
                        <a:rPr kumimoji="0" lang="ru-RU" sz="2800" b="0" i="0" u="none" strike="noStrike" kern="1200" cap="none" spc="0" normalizeH="0" baseline="0" noProof="0" dirty="0" smtClean="0">
                          <a:ln>
                            <a:noFill/>
                          </a:ln>
                          <a:solidFill>
                            <a:prstClr val="black"/>
                          </a:solidFill>
                          <a:effectLst/>
                          <a:uLnTx/>
                          <a:uFillTx/>
                          <a:latin typeface="+mn-lt"/>
                          <a:ea typeface="Calibri"/>
                          <a:cs typeface="Times New Roman"/>
                        </a:rPr>
                        <a:t> · </a:t>
                      </a:r>
                      <a:r>
                        <a:rPr lang="ru-RU" sz="2800" dirty="0" smtClean="0">
                          <a:latin typeface="Calibri"/>
                          <a:ea typeface="Calibri"/>
                          <a:cs typeface="Times New Roman"/>
                        </a:rPr>
                        <a:t>( 5 + </a:t>
                      </a:r>
                      <a:r>
                        <a:rPr lang="ru-RU" sz="2800" dirty="0">
                          <a:latin typeface="Calibri"/>
                          <a:ea typeface="Calibri"/>
                          <a:cs typeface="Times New Roman"/>
                        </a:rPr>
                        <a:t>5)=100</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ru-RU" sz="2800" dirty="0" smtClean="0">
                          <a:latin typeface="Calibri"/>
                          <a:ea typeface="Calibri"/>
                          <a:cs typeface="Times New Roman"/>
                        </a:rPr>
                        <a:t>5 </a:t>
                      </a:r>
                      <a:r>
                        <a:rPr kumimoji="0" lang="ru-RU" sz="2800" b="0" i="0" u="none" strike="noStrike" kern="1200" cap="none" spc="0" normalizeH="0" baseline="0" noProof="0" dirty="0" smtClean="0">
                          <a:ln>
                            <a:noFill/>
                          </a:ln>
                          <a:solidFill>
                            <a:prstClr val="black"/>
                          </a:solidFill>
                          <a:effectLst/>
                          <a:uLnTx/>
                          <a:uFillTx/>
                          <a:latin typeface="+mn-lt"/>
                          <a:ea typeface="Calibri"/>
                          <a:cs typeface="Times New Roman"/>
                        </a:rPr>
                        <a:t>· </a:t>
                      </a:r>
                      <a:r>
                        <a:rPr lang="ru-RU" sz="2800" dirty="0" smtClean="0">
                          <a:latin typeface="Calibri"/>
                          <a:ea typeface="Calibri"/>
                          <a:cs typeface="Times New Roman"/>
                        </a:rPr>
                        <a:t>5 </a:t>
                      </a:r>
                      <a:r>
                        <a:rPr lang="ru-RU" sz="2800" dirty="0">
                          <a:latin typeface="Calibri"/>
                          <a:ea typeface="Calibri"/>
                          <a:cs typeface="Times New Roman"/>
                        </a:rPr>
                        <a:t>+ </a:t>
                      </a:r>
                      <a:r>
                        <a:rPr lang="ru-RU" sz="2800" dirty="0" smtClean="0">
                          <a:latin typeface="Calibri"/>
                          <a:ea typeface="Calibri"/>
                          <a:cs typeface="Times New Roman"/>
                        </a:rPr>
                        <a:t>5 </a:t>
                      </a:r>
                      <a:r>
                        <a:rPr kumimoji="0" lang="ru-RU" sz="2800" b="0" i="0" u="none" strike="noStrike" kern="1200" cap="none" spc="0" normalizeH="0" baseline="0" noProof="0" dirty="0" smtClean="0">
                          <a:ln>
                            <a:noFill/>
                          </a:ln>
                          <a:solidFill>
                            <a:prstClr val="black"/>
                          </a:solidFill>
                          <a:effectLst/>
                          <a:uLnTx/>
                          <a:uFillTx/>
                          <a:latin typeface="+mn-lt"/>
                          <a:ea typeface="Calibri"/>
                          <a:cs typeface="Times New Roman"/>
                        </a:rPr>
                        <a:t>· </a:t>
                      </a:r>
                      <a:r>
                        <a:rPr lang="ru-RU" sz="2800" dirty="0" smtClean="0">
                          <a:latin typeface="Calibri"/>
                          <a:ea typeface="Calibri"/>
                          <a:cs typeface="Times New Roman"/>
                        </a:rPr>
                        <a:t>5=50</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ru-RU" sz="2800" dirty="0">
                          <a:latin typeface="Calibri"/>
                          <a:ea typeface="Calibri"/>
                          <a:cs typeface="Times New Roman"/>
                        </a:rPr>
                        <a:t>(</a:t>
                      </a:r>
                      <a:r>
                        <a:rPr lang="ru-RU" sz="2800" dirty="0" smtClean="0">
                          <a:latin typeface="Calibri"/>
                          <a:ea typeface="Calibri"/>
                          <a:cs typeface="Times New Roman"/>
                        </a:rPr>
                        <a:t>7 </a:t>
                      </a:r>
                      <a:r>
                        <a:rPr kumimoji="0" lang="ru-RU" sz="2800" b="0" i="0" u="none" strike="noStrike" kern="1200" cap="none" spc="0" normalizeH="0" baseline="0" noProof="0" dirty="0" smtClean="0">
                          <a:ln>
                            <a:noFill/>
                          </a:ln>
                          <a:solidFill>
                            <a:prstClr val="black"/>
                          </a:solidFill>
                          <a:effectLst/>
                          <a:uLnTx/>
                          <a:uFillTx/>
                          <a:latin typeface="+mn-lt"/>
                          <a:ea typeface="Calibri"/>
                          <a:cs typeface="Times New Roman"/>
                        </a:rPr>
                        <a:t>· </a:t>
                      </a:r>
                      <a:r>
                        <a:rPr lang="ru-RU" sz="2800" dirty="0" smtClean="0">
                          <a:latin typeface="Calibri"/>
                          <a:ea typeface="Calibri"/>
                          <a:cs typeface="Times New Roman"/>
                        </a:rPr>
                        <a:t>7 - </a:t>
                      </a:r>
                      <a:r>
                        <a:rPr lang="ru-RU" sz="2800" dirty="0">
                          <a:latin typeface="Calibri"/>
                          <a:ea typeface="Calibri"/>
                          <a:cs typeface="Times New Roman"/>
                        </a:rPr>
                        <a:t>7): 7=6</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ru-RU" sz="2800" dirty="0">
                          <a:latin typeface="Calibri"/>
                          <a:ea typeface="Calibri"/>
                          <a:cs typeface="Times New Roman"/>
                        </a:rPr>
                        <a:t>7 +</a:t>
                      </a:r>
                      <a:r>
                        <a:rPr lang="ru-RU" sz="2800" dirty="0" smtClean="0">
                          <a:latin typeface="Calibri"/>
                          <a:ea typeface="Calibri"/>
                          <a:cs typeface="Times New Roman"/>
                        </a:rPr>
                        <a:t>7 + </a:t>
                      </a:r>
                      <a:r>
                        <a:rPr lang="ru-RU" sz="2800" dirty="0">
                          <a:latin typeface="Calibri"/>
                          <a:ea typeface="Calibri"/>
                          <a:cs typeface="Times New Roman"/>
                        </a:rPr>
                        <a:t>7: 7=15</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lnSpc>
                          <a:spcPct val="115000"/>
                        </a:lnSpc>
                        <a:spcAft>
                          <a:spcPts val="0"/>
                        </a:spcAft>
                      </a:pPr>
                      <a:r>
                        <a:rPr lang="ru-RU" sz="2800" dirty="0">
                          <a:latin typeface="Calibri"/>
                          <a:ea typeface="Calibri"/>
                          <a:cs typeface="Times New Roman"/>
                        </a:rPr>
                        <a:t>7: 7 +7 :7=2</a:t>
                      </a:r>
                      <a:endParaRPr lang="ru-RU" sz="1800" dirty="0">
                        <a:latin typeface="Calibri"/>
                        <a:ea typeface="Calibri"/>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714348" y="4000504"/>
            <a:ext cx="2928958" cy="2452832"/>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ru-RU"/>
          </a:p>
        </p:txBody>
      </p:sp>
      <p:sp>
        <p:nvSpPr>
          <p:cNvPr id="2" name="Заголовок 1"/>
          <p:cNvSpPr>
            <a:spLocks noGrp="1"/>
          </p:cNvSpPr>
          <p:nvPr>
            <p:ph type="title"/>
          </p:nvPr>
        </p:nvSpPr>
        <p:spPr/>
        <p:txBody>
          <a:bodyPr/>
          <a:lstStyle/>
          <a:p>
            <a:r>
              <a:rPr lang="ru-RU" dirty="0" smtClean="0"/>
              <a:t>3 тур «Проверим глазомер»</a:t>
            </a:r>
            <a:endParaRPr lang="ru-RU" dirty="0"/>
          </a:p>
        </p:txBody>
      </p:sp>
      <p:sp>
        <p:nvSpPr>
          <p:cNvPr id="6" name="Содержимое 5"/>
          <p:cNvSpPr>
            <a:spLocks noGrp="1"/>
          </p:cNvSpPr>
          <p:nvPr>
            <p:ph idx="1"/>
          </p:nvPr>
        </p:nvSpPr>
        <p:spPr>
          <a:xfrm>
            <a:off x="785786" y="1142984"/>
            <a:ext cx="8015286" cy="4525963"/>
          </a:xfrm>
        </p:spPr>
        <p:txBody>
          <a:bodyPr/>
          <a:lstStyle/>
          <a:p>
            <a:pPr>
              <a:buNone/>
            </a:pPr>
            <a:r>
              <a:rPr lang="ru-RU" sz="2400" dirty="0" smtClean="0"/>
              <a:t>1. Высота пятиэтажного дома? </a:t>
            </a:r>
          </a:p>
          <a:p>
            <a:pPr>
              <a:buNone/>
            </a:pPr>
            <a:r>
              <a:rPr lang="ru-RU" sz="2400" dirty="0" smtClean="0"/>
              <a:t>2. Длина нового простого карандаша? </a:t>
            </a:r>
          </a:p>
          <a:p>
            <a:pPr>
              <a:buNone/>
            </a:pPr>
            <a:r>
              <a:rPr lang="ru-RU" sz="2400" dirty="0" smtClean="0"/>
              <a:t>3. Средняя скорость пешехода? </a:t>
            </a:r>
          </a:p>
          <a:p>
            <a:pPr>
              <a:buNone/>
            </a:pPr>
            <a:r>
              <a:rPr lang="ru-RU" sz="2400" dirty="0" smtClean="0"/>
              <a:t>4. Средняя скорость лыжника? </a:t>
            </a:r>
          </a:p>
          <a:p>
            <a:pPr>
              <a:buNone/>
            </a:pPr>
            <a:r>
              <a:rPr lang="ru-RU" sz="2400" dirty="0" smtClean="0"/>
              <a:t>5. Средняя скорость пассажирского поезда? </a:t>
            </a:r>
          </a:p>
          <a:p>
            <a:pPr>
              <a:buNone/>
            </a:pPr>
            <a:r>
              <a:rPr lang="ru-RU" sz="2400" dirty="0" smtClean="0"/>
              <a:t>6. Сколько весит кирпич? </a:t>
            </a:r>
          </a:p>
          <a:p>
            <a:pPr>
              <a:buNone/>
            </a:pPr>
            <a:r>
              <a:rPr lang="ru-RU" sz="2400" dirty="0" smtClean="0"/>
              <a:t>7. Сколько весит воробей? </a:t>
            </a:r>
          </a:p>
          <a:p>
            <a:pPr>
              <a:buNone/>
            </a:pPr>
            <a:r>
              <a:rPr lang="ru-RU" sz="2400" dirty="0" smtClean="0"/>
              <a:t>8. Сколько весит слон? </a:t>
            </a:r>
          </a:p>
          <a:p>
            <a:pPr>
              <a:buNone/>
            </a:pPr>
            <a:r>
              <a:rPr lang="ru-RU" sz="2400" dirty="0" smtClean="0"/>
              <a:t>9. Сколько литров можно надоить от одной коровы за один раз? </a:t>
            </a:r>
          </a:p>
          <a:p>
            <a:pPr>
              <a:buNone/>
            </a:pPr>
            <a:r>
              <a:rPr lang="ru-RU" sz="2400" dirty="0" smtClean="0"/>
              <a:t>10. Сколько ударов в минуту составляет пульс взрослого человека? </a:t>
            </a:r>
          </a:p>
          <a:p>
            <a:pPr>
              <a:buNone/>
            </a:pPr>
            <a:endParaRPr lang="ru-RU"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599384" y="836712"/>
            <a:ext cx="5544616" cy="4525963"/>
          </a:xfrm>
        </p:spPr>
        <p:txBody>
          <a:bodyPr/>
          <a:lstStyle/>
          <a:p>
            <a:pPr>
              <a:buNone/>
            </a:pPr>
            <a:r>
              <a:rPr lang="ru-RU" dirty="0" smtClean="0"/>
              <a:t>1 тур «Задачи –шутки»</a:t>
            </a:r>
          </a:p>
          <a:p>
            <a:pPr>
              <a:buNone/>
            </a:pPr>
            <a:r>
              <a:rPr lang="ru-RU" dirty="0" smtClean="0"/>
              <a:t>2 тур «В мире чисел»</a:t>
            </a:r>
          </a:p>
          <a:p>
            <a:pPr>
              <a:buNone/>
            </a:pPr>
            <a:r>
              <a:rPr lang="ru-RU" dirty="0" smtClean="0"/>
              <a:t>3 тур «Проверим глазомер»</a:t>
            </a:r>
          </a:p>
          <a:p>
            <a:pPr>
              <a:buNone/>
            </a:pPr>
            <a:r>
              <a:rPr lang="ru-RU" dirty="0" smtClean="0"/>
              <a:t>4 тур «Математика в                                магазине»</a:t>
            </a:r>
          </a:p>
          <a:p>
            <a:pPr>
              <a:buNone/>
            </a:pPr>
            <a:r>
              <a:rPr lang="ru-RU" dirty="0" smtClean="0"/>
              <a:t>5 тур « Литературный»</a:t>
            </a:r>
          </a:p>
          <a:p>
            <a:pPr>
              <a:buNone/>
            </a:pPr>
            <a:r>
              <a:rPr lang="ru-RU" dirty="0" smtClean="0"/>
              <a:t>6 тур «Ребусы»</a:t>
            </a:r>
          </a:p>
          <a:p>
            <a:pPr>
              <a:buNone/>
            </a:pPr>
            <a:r>
              <a:rPr lang="ru-RU" dirty="0" smtClean="0"/>
              <a:t>7 тур «Расшифруй»</a:t>
            </a:r>
            <a:endParaRPr lang="ru-RU"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000240"/>
            <a:ext cx="8229600" cy="1143000"/>
          </a:xfrm>
        </p:spPr>
        <p:txBody>
          <a:bodyPr/>
          <a:lstStyle/>
          <a:p>
            <a:r>
              <a:rPr lang="ru-RU" dirty="0" smtClean="0"/>
              <a:t>Ответы 3 тура</a:t>
            </a:r>
            <a:br>
              <a:rPr lang="ru-RU" dirty="0" smtClean="0"/>
            </a:br>
            <a:r>
              <a:rPr lang="ru-RU" dirty="0" smtClean="0"/>
              <a:t> «Проверим глазомер»</a:t>
            </a:r>
            <a:endParaRPr lang="ru-RU"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0"/>
            <a:ext cx="8229600" cy="1143000"/>
          </a:xfrm>
        </p:spPr>
        <p:txBody>
          <a:bodyPr/>
          <a:lstStyle/>
          <a:p>
            <a:r>
              <a:rPr lang="ru-RU" sz="2800" dirty="0" smtClean="0"/>
              <a:t>Ответы 3 тура  «Проверим глазомер»</a:t>
            </a:r>
            <a:endParaRPr lang="ru-RU" sz="2800" dirty="0"/>
          </a:p>
        </p:txBody>
      </p:sp>
      <p:graphicFrame>
        <p:nvGraphicFramePr>
          <p:cNvPr id="6" name="Таблица 5"/>
          <p:cNvGraphicFramePr>
            <a:graphicFrameLocks noGrp="1"/>
          </p:cNvGraphicFramePr>
          <p:nvPr/>
        </p:nvGraphicFramePr>
        <p:xfrm>
          <a:off x="3203848" y="1124744"/>
          <a:ext cx="5214974" cy="4608512"/>
        </p:xfrm>
        <a:graphic>
          <a:graphicData uri="http://schemas.openxmlformats.org/drawingml/2006/table">
            <a:tbl>
              <a:tblPr/>
              <a:tblGrid>
                <a:gridCol w="2155523"/>
                <a:gridCol w="1228853"/>
                <a:gridCol w="1830598"/>
              </a:tblGrid>
              <a:tr h="864096">
                <a:tc>
                  <a:txBody>
                    <a:bodyPr/>
                    <a:lstStyle/>
                    <a:p>
                      <a:pPr algn="ctr">
                        <a:lnSpc>
                          <a:spcPct val="115000"/>
                        </a:lnSpc>
                        <a:spcAft>
                          <a:spcPts val="0"/>
                        </a:spcAft>
                      </a:pPr>
                      <a:r>
                        <a:rPr lang="ru-RU" sz="1600" b="0" dirty="0">
                          <a:solidFill>
                            <a:srgbClr val="000000"/>
                          </a:solidFill>
                          <a:latin typeface="Times New Roman"/>
                          <a:ea typeface="Calibri"/>
                          <a:cs typeface="Times New Roman"/>
                        </a:rPr>
                        <a:t>Вопрос</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b="0" dirty="0">
                          <a:solidFill>
                            <a:srgbClr val="000000"/>
                          </a:solidFill>
                          <a:latin typeface="Times New Roman"/>
                          <a:ea typeface="Calibri"/>
                          <a:cs typeface="Times New Roman"/>
                        </a:rPr>
                        <a:t>Точное значение</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b="0" dirty="0">
                          <a:solidFill>
                            <a:srgbClr val="000000"/>
                          </a:solidFill>
                          <a:latin typeface="Times New Roman"/>
                          <a:ea typeface="Calibri"/>
                          <a:cs typeface="Times New Roman"/>
                        </a:rPr>
                        <a:t>Значение, которое засчитывается как верное</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nSpc>
                          <a:spcPct val="115000"/>
                        </a:lnSpc>
                        <a:spcAft>
                          <a:spcPts val="0"/>
                        </a:spcAft>
                      </a:pPr>
                      <a:r>
                        <a:rPr lang="ru-RU" sz="1600" dirty="0" smtClean="0">
                          <a:solidFill>
                            <a:srgbClr val="000000"/>
                          </a:solidFill>
                          <a:latin typeface="Times New Roman"/>
                          <a:ea typeface="Calibri"/>
                          <a:cs typeface="Times New Roman"/>
                        </a:rPr>
                        <a:t>1</a:t>
                      </a:r>
                      <a:r>
                        <a:rPr lang="ru-RU" sz="1600" dirty="0">
                          <a:solidFill>
                            <a:srgbClr val="000000"/>
                          </a:solidFill>
                          <a:latin typeface="Times New Roman"/>
                          <a:ea typeface="Calibri"/>
                          <a:cs typeface="Times New Roman"/>
                        </a:rPr>
                        <a:t>. Высота пятиэтажного дома? </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dirty="0">
                          <a:solidFill>
                            <a:srgbClr val="000000"/>
                          </a:solidFill>
                          <a:latin typeface="Times New Roman"/>
                          <a:ea typeface="Calibri"/>
                          <a:cs typeface="Times New Roman"/>
                        </a:rPr>
                        <a:t>20 м</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solidFill>
                            <a:srgbClr val="000000"/>
                          </a:solidFill>
                          <a:latin typeface="Times New Roman"/>
                          <a:ea typeface="Calibri"/>
                          <a:cs typeface="Times New Roman"/>
                        </a:rPr>
                        <a:t>15 – 25 м</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0080">
                <a:tc>
                  <a:txBody>
                    <a:bodyPr/>
                    <a:lstStyle/>
                    <a:p>
                      <a:pPr>
                        <a:lnSpc>
                          <a:spcPct val="115000"/>
                        </a:lnSpc>
                        <a:spcAft>
                          <a:spcPts val="0"/>
                        </a:spcAft>
                      </a:pPr>
                      <a:r>
                        <a:rPr lang="ru-RU" sz="1600" dirty="0" smtClean="0">
                          <a:solidFill>
                            <a:srgbClr val="000000"/>
                          </a:solidFill>
                          <a:latin typeface="Times New Roman"/>
                          <a:ea typeface="Calibri"/>
                          <a:cs typeface="Times New Roman"/>
                        </a:rPr>
                        <a:t>2</a:t>
                      </a:r>
                      <a:r>
                        <a:rPr lang="ru-RU" sz="1600" dirty="0">
                          <a:solidFill>
                            <a:srgbClr val="000000"/>
                          </a:solidFill>
                          <a:latin typeface="Times New Roman"/>
                          <a:ea typeface="Calibri"/>
                          <a:cs typeface="Times New Roman"/>
                        </a:rPr>
                        <a:t>. Длина нового простого карандаша? </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dirty="0">
                          <a:solidFill>
                            <a:srgbClr val="000000"/>
                          </a:solidFill>
                          <a:latin typeface="Times New Roman"/>
                          <a:ea typeface="Calibri"/>
                          <a:cs typeface="Times New Roman"/>
                        </a:rPr>
                        <a:t>17,5 см</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a:solidFill>
                            <a:srgbClr val="000000"/>
                          </a:solidFill>
                          <a:latin typeface="Times New Roman"/>
                          <a:ea typeface="Calibri"/>
                          <a:cs typeface="Times New Roman"/>
                        </a:rPr>
                        <a:t>15 – 20 см</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nSpc>
                          <a:spcPct val="115000"/>
                        </a:lnSpc>
                        <a:spcAft>
                          <a:spcPts val="0"/>
                        </a:spcAft>
                      </a:pPr>
                      <a:r>
                        <a:rPr lang="ru-RU" sz="1600" dirty="0" smtClean="0">
                          <a:solidFill>
                            <a:srgbClr val="000000"/>
                          </a:solidFill>
                          <a:latin typeface="Times New Roman"/>
                          <a:ea typeface="Calibri"/>
                          <a:cs typeface="Times New Roman"/>
                        </a:rPr>
                        <a:t>3</a:t>
                      </a:r>
                      <a:r>
                        <a:rPr lang="ru-RU" sz="1600" dirty="0">
                          <a:solidFill>
                            <a:srgbClr val="000000"/>
                          </a:solidFill>
                          <a:latin typeface="Times New Roman"/>
                          <a:ea typeface="Calibri"/>
                          <a:cs typeface="Times New Roman"/>
                        </a:rPr>
                        <a:t>. Средняя скорость пешехода? </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dirty="0">
                          <a:solidFill>
                            <a:srgbClr val="000000"/>
                          </a:solidFill>
                          <a:latin typeface="Times New Roman"/>
                          <a:ea typeface="Calibri"/>
                          <a:cs typeface="Times New Roman"/>
                        </a:rPr>
                        <a:t>5 км/ч</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dirty="0">
                          <a:solidFill>
                            <a:srgbClr val="000000"/>
                          </a:solidFill>
                          <a:latin typeface="Times New Roman"/>
                          <a:ea typeface="Calibri"/>
                          <a:cs typeface="Times New Roman"/>
                        </a:rPr>
                        <a:t>3 – 7 км/ч</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92088">
                <a:tc>
                  <a:txBody>
                    <a:bodyPr/>
                    <a:lstStyle/>
                    <a:p>
                      <a:pPr>
                        <a:lnSpc>
                          <a:spcPct val="115000"/>
                        </a:lnSpc>
                        <a:spcAft>
                          <a:spcPts val="0"/>
                        </a:spcAft>
                      </a:pPr>
                      <a:r>
                        <a:rPr lang="ru-RU" sz="1600" dirty="0" smtClean="0">
                          <a:solidFill>
                            <a:srgbClr val="000000"/>
                          </a:solidFill>
                          <a:latin typeface="Times New Roman"/>
                          <a:ea typeface="Calibri"/>
                          <a:cs typeface="Times New Roman"/>
                        </a:rPr>
                        <a:t>4</a:t>
                      </a:r>
                      <a:r>
                        <a:rPr lang="ru-RU" sz="1600" dirty="0">
                          <a:solidFill>
                            <a:srgbClr val="000000"/>
                          </a:solidFill>
                          <a:latin typeface="Times New Roman"/>
                          <a:ea typeface="Calibri"/>
                          <a:cs typeface="Times New Roman"/>
                        </a:rPr>
                        <a:t>. Средняя скорость лыжника? </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dirty="0">
                          <a:solidFill>
                            <a:srgbClr val="000000"/>
                          </a:solidFill>
                          <a:latin typeface="Times New Roman"/>
                          <a:ea typeface="Calibri"/>
                          <a:cs typeface="Times New Roman"/>
                        </a:rPr>
                        <a:t>20 км/ч</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dirty="0">
                          <a:solidFill>
                            <a:srgbClr val="000000"/>
                          </a:solidFill>
                          <a:latin typeface="Times New Roman"/>
                          <a:ea typeface="Calibri"/>
                          <a:cs typeface="Times New Roman"/>
                        </a:rPr>
                        <a:t>15 – 25 км/ч</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072">
                <a:tc>
                  <a:txBody>
                    <a:bodyPr/>
                    <a:lstStyle/>
                    <a:p>
                      <a:pPr>
                        <a:lnSpc>
                          <a:spcPct val="115000"/>
                        </a:lnSpc>
                        <a:spcAft>
                          <a:spcPts val="0"/>
                        </a:spcAft>
                      </a:pPr>
                      <a:r>
                        <a:rPr lang="ru-RU" sz="1600" dirty="0" smtClean="0">
                          <a:solidFill>
                            <a:srgbClr val="000000"/>
                          </a:solidFill>
                          <a:latin typeface="Times New Roman"/>
                          <a:ea typeface="Calibri"/>
                          <a:cs typeface="Times New Roman"/>
                        </a:rPr>
                        <a:t>5</a:t>
                      </a:r>
                      <a:r>
                        <a:rPr lang="ru-RU" sz="1600" dirty="0">
                          <a:solidFill>
                            <a:srgbClr val="000000"/>
                          </a:solidFill>
                          <a:latin typeface="Times New Roman"/>
                          <a:ea typeface="Calibri"/>
                          <a:cs typeface="Times New Roman"/>
                        </a:rPr>
                        <a:t>. Средняя скорость пассажирского поезда? </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dirty="0">
                          <a:solidFill>
                            <a:srgbClr val="000000"/>
                          </a:solidFill>
                          <a:latin typeface="Times New Roman"/>
                          <a:ea typeface="Calibri"/>
                          <a:cs typeface="Times New Roman"/>
                        </a:rPr>
                        <a:t>60 км/ч</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600" dirty="0">
                          <a:solidFill>
                            <a:srgbClr val="000000"/>
                          </a:solidFill>
                          <a:latin typeface="Times New Roman"/>
                          <a:ea typeface="Calibri"/>
                          <a:cs typeface="Times New Roman"/>
                        </a:rPr>
                        <a:t>40 – 100 км/ч</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Таблица 2"/>
          <p:cNvGraphicFramePr>
            <a:graphicFrameLocks noGrp="1"/>
          </p:cNvGraphicFramePr>
          <p:nvPr/>
        </p:nvGraphicFramePr>
        <p:xfrm>
          <a:off x="3419872" y="1556792"/>
          <a:ext cx="5040560" cy="4464496"/>
        </p:xfrm>
        <a:graphic>
          <a:graphicData uri="http://schemas.openxmlformats.org/drawingml/2006/table">
            <a:tbl>
              <a:tblPr/>
              <a:tblGrid>
                <a:gridCol w="2714643"/>
                <a:gridCol w="918721"/>
                <a:gridCol w="1407196"/>
              </a:tblGrid>
              <a:tr h="504056">
                <a:tc>
                  <a:txBody>
                    <a:bodyPr/>
                    <a:lstStyle/>
                    <a:p>
                      <a:pPr>
                        <a:lnSpc>
                          <a:spcPct val="115000"/>
                        </a:lnSpc>
                        <a:spcAft>
                          <a:spcPts val="0"/>
                        </a:spcAft>
                      </a:pPr>
                      <a:r>
                        <a:rPr lang="ru-RU" sz="1800" dirty="0" smtClean="0">
                          <a:solidFill>
                            <a:srgbClr val="000000"/>
                          </a:solidFill>
                          <a:latin typeface="Times New Roman"/>
                          <a:ea typeface="Calibri"/>
                          <a:cs typeface="Times New Roman"/>
                        </a:rPr>
                        <a:t>6</a:t>
                      </a:r>
                      <a:r>
                        <a:rPr lang="ru-RU" sz="1800" dirty="0">
                          <a:solidFill>
                            <a:srgbClr val="000000"/>
                          </a:solidFill>
                          <a:latin typeface="Times New Roman"/>
                          <a:ea typeface="Calibri"/>
                          <a:cs typeface="Times New Roman"/>
                        </a:rPr>
                        <a:t>. Сколько весит кирпич? </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Calibri"/>
                          <a:cs typeface="Times New Roman"/>
                        </a:rPr>
                        <a:t>4 кг</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Calibri"/>
                          <a:cs typeface="Times New Roman"/>
                        </a:rPr>
                        <a:t>2 – 5 кг</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48072">
                <a:tc>
                  <a:txBody>
                    <a:bodyPr/>
                    <a:lstStyle/>
                    <a:p>
                      <a:pPr>
                        <a:lnSpc>
                          <a:spcPct val="115000"/>
                        </a:lnSpc>
                        <a:spcAft>
                          <a:spcPts val="0"/>
                        </a:spcAft>
                      </a:pPr>
                      <a:r>
                        <a:rPr lang="ru-RU" sz="1800" dirty="0" smtClean="0">
                          <a:solidFill>
                            <a:srgbClr val="000000"/>
                          </a:solidFill>
                          <a:latin typeface="Times New Roman"/>
                          <a:ea typeface="Calibri"/>
                          <a:cs typeface="Times New Roman"/>
                        </a:rPr>
                        <a:t>7</a:t>
                      </a:r>
                      <a:r>
                        <a:rPr lang="ru-RU" sz="1800" dirty="0">
                          <a:solidFill>
                            <a:srgbClr val="000000"/>
                          </a:solidFill>
                          <a:latin typeface="Times New Roman"/>
                          <a:ea typeface="Calibri"/>
                          <a:cs typeface="Times New Roman"/>
                        </a:rPr>
                        <a:t>. Сколько весит воробей? </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Calibri"/>
                          <a:cs typeface="Times New Roman"/>
                        </a:rPr>
                        <a:t>60 г</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Calibri"/>
                          <a:cs typeface="Times New Roman"/>
                        </a:rPr>
                        <a:t>30 – 100 г</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20080">
                <a:tc>
                  <a:txBody>
                    <a:bodyPr/>
                    <a:lstStyle/>
                    <a:p>
                      <a:pPr>
                        <a:lnSpc>
                          <a:spcPct val="115000"/>
                        </a:lnSpc>
                        <a:spcAft>
                          <a:spcPts val="0"/>
                        </a:spcAft>
                      </a:pPr>
                      <a:r>
                        <a:rPr lang="ru-RU" sz="1800" dirty="0" smtClean="0">
                          <a:solidFill>
                            <a:srgbClr val="000000"/>
                          </a:solidFill>
                          <a:latin typeface="Times New Roman"/>
                          <a:ea typeface="Calibri"/>
                          <a:cs typeface="Times New Roman"/>
                        </a:rPr>
                        <a:t>8</a:t>
                      </a:r>
                      <a:r>
                        <a:rPr lang="ru-RU" sz="1800" dirty="0">
                          <a:solidFill>
                            <a:srgbClr val="000000"/>
                          </a:solidFill>
                          <a:latin typeface="Times New Roman"/>
                          <a:ea typeface="Calibri"/>
                          <a:cs typeface="Times New Roman"/>
                        </a:rPr>
                        <a:t>. Сколько весит слон? </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Calibri"/>
                          <a:cs typeface="Times New Roman"/>
                        </a:rPr>
                        <a:t>5 т</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Calibri"/>
                          <a:cs typeface="Times New Roman"/>
                        </a:rPr>
                        <a:t>2 – 7 т</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6144">
                <a:tc>
                  <a:txBody>
                    <a:bodyPr/>
                    <a:lstStyle/>
                    <a:p>
                      <a:pPr>
                        <a:lnSpc>
                          <a:spcPct val="115000"/>
                        </a:lnSpc>
                        <a:spcAft>
                          <a:spcPts val="0"/>
                        </a:spcAft>
                      </a:pPr>
                      <a:r>
                        <a:rPr lang="ru-RU" sz="1800" dirty="0" smtClean="0">
                          <a:solidFill>
                            <a:srgbClr val="000000"/>
                          </a:solidFill>
                          <a:latin typeface="Times New Roman"/>
                          <a:ea typeface="Calibri"/>
                          <a:cs typeface="Times New Roman"/>
                        </a:rPr>
                        <a:t>9</a:t>
                      </a:r>
                      <a:r>
                        <a:rPr lang="ru-RU" sz="1800" dirty="0">
                          <a:solidFill>
                            <a:srgbClr val="000000"/>
                          </a:solidFill>
                          <a:latin typeface="Times New Roman"/>
                          <a:ea typeface="Calibri"/>
                          <a:cs typeface="Times New Roman"/>
                        </a:rPr>
                        <a:t>. Сколько литров можно надоить от одной коровы за один раз? </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Calibri"/>
                          <a:cs typeface="Times New Roman"/>
                        </a:rPr>
                        <a:t>10–15 л</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Calibri"/>
                          <a:cs typeface="Times New Roman"/>
                        </a:rPr>
                        <a:t>8 – 20 л</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96144">
                <a:tc>
                  <a:txBody>
                    <a:bodyPr/>
                    <a:lstStyle/>
                    <a:p>
                      <a:pPr>
                        <a:lnSpc>
                          <a:spcPct val="115000"/>
                        </a:lnSpc>
                        <a:spcAft>
                          <a:spcPts val="0"/>
                        </a:spcAft>
                      </a:pPr>
                      <a:r>
                        <a:rPr lang="ru-RU" sz="1800" dirty="0" smtClean="0">
                          <a:solidFill>
                            <a:srgbClr val="000000"/>
                          </a:solidFill>
                          <a:latin typeface="Times New Roman"/>
                          <a:ea typeface="Calibri"/>
                          <a:cs typeface="Times New Roman"/>
                        </a:rPr>
                        <a:t>10</a:t>
                      </a:r>
                      <a:r>
                        <a:rPr lang="ru-RU" sz="1800" dirty="0">
                          <a:solidFill>
                            <a:srgbClr val="000000"/>
                          </a:solidFill>
                          <a:latin typeface="Times New Roman"/>
                          <a:ea typeface="Calibri"/>
                          <a:cs typeface="Times New Roman"/>
                        </a:rPr>
                        <a:t>. Сколько ударов в минуту составляет пульс взрослого человека? </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a:solidFill>
                            <a:srgbClr val="000000"/>
                          </a:solidFill>
                          <a:latin typeface="Times New Roman"/>
                          <a:ea typeface="Calibri"/>
                          <a:cs typeface="Times New Roman"/>
                        </a:rPr>
                        <a:t>70–80 ударов</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15000"/>
                        </a:lnSpc>
                        <a:spcAft>
                          <a:spcPts val="0"/>
                        </a:spcAft>
                      </a:pPr>
                      <a:r>
                        <a:rPr lang="ru-RU" sz="1800" dirty="0">
                          <a:solidFill>
                            <a:srgbClr val="000000"/>
                          </a:solidFill>
                          <a:latin typeface="Times New Roman"/>
                          <a:ea typeface="Calibri"/>
                          <a:cs typeface="Times New Roman"/>
                        </a:rPr>
                        <a:t>50–100 ударов</a:t>
                      </a:r>
                    </a:p>
                  </a:txBody>
                  <a:tcPr marL="42749" marR="42749"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Заголовок 1"/>
          <p:cNvSpPr>
            <a:spLocks noGrp="1"/>
          </p:cNvSpPr>
          <p:nvPr>
            <p:ph type="title"/>
          </p:nvPr>
        </p:nvSpPr>
        <p:spPr>
          <a:xfrm>
            <a:off x="457200" y="274638"/>
            <a:ext cx="8229600" cy="1143000"/>
          </a:xfrm>
        </p:spPr>
        <p:txBody>
          <a:bodyPr/>
          <a:lstStyle/>
          <a:p>
            <a:r>
              <a:rPr lang="ru-RU" sz="4000" dirty="0" smtClean="0"/>
              <a:t>Ответы 3 тура</a:t>
            </a:r>
            <a:br>
              <a:rPr lang="ru-RU" sz="4000" dirty="0" smtClean="0"/>
            </a:br>
            <a:r>
              <a:rPr lang="ru-RU" sz="4000" dirty="0" smtClean="0"/>
              <a:t> «Проверим глазомер»</a:t>
            </a:r>
            <a:endParaRPr lang="ru-RU" sz="4000" dirty="0"/>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4 тур «Математика в магазине»</a:t>
            </a:r>
            <a:endParaRPr lang="ru-RU" dirty="0"/>
          </a:p>
        </p:txBody>
      </p:sp>
      <p:sp>
        <p:nvSpPr>
          <p:cNvPr id="3" name="Содержимое 2"/>
          <p:cNvSpPr>
            <a:spLocks noGrp="1"/>
          </p:cNvSpPr>
          <p:nvPr>
            <p:ph idx="1"/>
          </p:nvPr>
        </p:nvSpPr>
        <p:spPr>
          <a:xfrm>
            <a:off x="928662" y="1214422"/>
            <a:ext cx="7615262" cy="4525963"/>
          </a:xfrm>
        </p:spPr>
        <p:txBody>
          <a:bodyPr/>
          <a:lstStyle/>
          <a:p>
            <a:pPr>
              <a:buNone/>
            </a:pPr>
            <a:r>
              <a:rPr lang="ru-RU" sz="2800" dirty="0" smtClean="0"/>
              <a:t>    В магазине нужно купить набор продуктов: 3кг яблок, 500г сыра, 1батон и 4 порции мороженого.  Даны цены в трех магазинах. «Магнит», «Пятерочка», «Монетка», «Чижик». Определите стоимость самой дешевой покупки.</a:t>
            </a:r>
            <a:endParaRPr lang="ru-RU" sz="2800" dirty="0"/>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000240"/>
            <a:ext cx="8229600" cy="1143000"/>
          </a:xfrm>
        </p:spPr>
        <p:txBody>
          <a:bodyPr/>
          <a:lstStyle/>
          <a:p>
            <a:r>
              <a:rPr lang="ru-RU" dirty="0" smtClean="0"/>
              <a:t>Ответы 4 тура</a:t>
            </a:r>
            <a:br>
              <a:rPr lang="ru-RU" dirty="0" smtClean="0"/>
            </a:br>
            <a:r>
              <a:rPr lang="ru-RU" dirty="0" smtClean="0"/>
              <a:t> «Математика в магазине»</a:t>
            </a:r>
            <a:endParaRPr lang="ru-RU" dirty="0"/>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786210"/>
          </a:xfrm>
        </p:spPr>
        <p:txBody>
          <a:bodyPr/>
          <a:lstStyle/>
          <a:p>
            <a:r>
              <a:rPr lang="ru-RU" dirty="0" smtClean="0"/>
              <a:t>4 тур «Математика в магазине» (5 баллов)</a:t>
            </a:r>
            <a:endParaRPr lang="ru-RU" dirty="0"/>
          </a:p>
        </p:txBody>
      </p:sp>
      <p:sp>
        <p:nvSpPr>
          <p:cNvPr id="3" name="Содержимое 2"/>
          <p:cNvSpPr>
            <a:spLocks noGrp="1"/>
          </p:cNvSpPr>
          <p:nvPr>
            <p:ph idx="1"/>
          </p:nvPr>
        </p:nvSpPr>
        <p:spPr>
          <a:xfrm>
            <a:off x="3143240" y="1600200"/>
            <a:ext cx="5286412" cy="4525963"/>
          </a:xfrm>
        </p:spPr>
        <p:txBody>
          <a:bodyPr/>
          <a:lstStyle/>
          <a:p>
            <a:endParaRPr lang="ru-RU" dirty="0" smtClean="0"/>
          </a:p>
          <a:p>
            <a:pPr>
              <a:buNone/>
            </a:pPr>
            <a:r>
              <a:rPr lang="ru-RU" dirty="0" smtClean="0"/>
              <a:t>Магнит – 1060 руб.</a:t>
            </a:r>
          </a:p>
          <a:p>
            <a:pPr>
              <a:buNone/>
            </a:pPr>
            <a:r>
              <a:rPr lang="ru-RU" dirty="0" smtClean="0"/>
              <a:t>Монетка – 1070 руб.</a:t>
            </a:r>
          </a:p>
          <a:p>
            <a:pPr>
              <a:buNone/>
            </a:pPr>
            <a:r>
              <a:rPr lang="ru-RU" dirty="0" smtClean="0"/>
              <a:t>Пятерочка -  1065 руб.</a:t>
            </a:r>
          </a:p>
          <a:p>
            <a:pPr>
              <a:buNone/>
            </a:pPr>
            <a:r>
              <a:rPr lang="ru-RU" dirty="0" smtClean="0"/>
              <a:t>Чижик  -      1035 руб.</a:t>
            </a:r>
          </a:p>
          <a:p>
            <a:pPr>
              <a:buNone/>
            </a:pPr>
            <a:r>
              <a:rPr lang="ru-RU" dirty="0" smtClean="0"/>
              <a:t>                              </a:t>
            </a:r>
          </a:p>
          <a:p>
            <a:pPr>
              <a:buNone/>
            </a:pPr>
            <a:r>
              <a:rPr lang="ru-RU" dirty="0" smtClean="0"/>
              <a:t>                 Ответ: 1035 рублей</a:t>
            </a:r>
            <a:endParaRPr lang="ru-RU" dirty="0"/>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14348" y="4000504"/>
            <a:ext cx="2928958" cy="2357454"/>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ru-RU"/>
          </a:p>
        </p:txBody>
      </p:sp>
      <p:sp>
        <p:nvSpPr>
          <p:cNvPr id="5" name="Прямоугольник 4"/>
          <p:cNvSpPr/>
          <p:nvPr/>
        </p:nvSpPr>
        <p:spPr>
          <a:xfrm>
            <a:off x="714348" y="4071942"/>
            <a:ext cx="2928958" cy="2357454"/>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ru-RU"/>
          </a:p>
        </p:txBody>
      </p:sp>
      <p:sp>
        <p:nvSpPr>
          <p:cNvPr id="2" name="Заголовок 1"/>
          <p:cNvSpPr>
            <a:spLocks noGrp="1"/>
          </p:cNvSpPr>
          <p:nvPr>
            <p:ph type="title"/>
          </p:nvPr>
        </p:nvSpPr>
        <p:spPr>
          <a:xfrm>
            <a:off x="467544" y="188640"/>
            <a:ext cx="8229600" cy="1143000"/>
          </a:xfrm>
        </p:spPr>
        <p:txBody>
          <a:bodyPr/>
          <a:lstStyle/>
          <a:p>
            <a:r>
              <a:rPr lang="ru-RU" dirty="0" smtClean="0"/>
              <a:t>5 тур «Литературный»</a:t>
            </a:r>
            <a:endParaRPr lang="ru-RU" dirty="0"/>
          </a:p>
        </p:txBody>
      </p:sp>
      <p:sp>
        <p:nvSpPr>
          <p:cNvPr id="4" name="Содержимое 3"/>
          <p:cNvSpPr>
            <a:spLocks noGrp="1"/>
          </p:cNvSpPr>
          <p:nvPr>
            <p:ph idx="1"/>
          </p:nvPr>
        </p:nvSpPr>
        <p:spPr>
          <a:xfrm>
            <a:off x="683568" y="1052736"/>
            <a:ext cx="7729534" cy="4883153"/>
          </a:xfrm>
        </p:spPr>
        <p:txBody>
          <a:bodyPr/>
          <a:lstStyle/>
          <a:p>
            <a:pPr>
              <a:buNone/>
            </a:pPr>
            <a:r>
              <a:rPr lang="ru-RU" sz="2400" b="1" dirty="0" smtClean="0"/>
              <a:t>     Задание: подчеркнуть все числа в тексте, найти их сумму и разделить её на 5. </a:t>
            </a:r>
          </a:p>
          <a:p>
            <a:pPr>
              <a:buNone/>
            </a:pPr>
            <a:r>
              <a:rPr lang="ru-RU" sz="2400" dirty="0" smtClean="0"/>
              <a:t>     В тридесятом королевстве жил Кристофер. Был он из семьи простого столяра. Большого состояния он не имел, так как работал сторожем. Однажды Кристофер решил сделать стрижку. Он преодолел большое расстояние пешком, прежде чем добрался до парикмахерской в подвале девятиэтажного дома. В парикмахерской было пусто и чисто. Стоимость услуги была приемлемой. После стрижки он стал похож на тритона, что вызвало у него неописуемый восторг. Ведь он опять собрался на Карнавал животного мира в Бостоне. </a:t>
            </a:r>
          </a:p>
          <a:p>
            <a:endParaRPr lang="ru-RU" sz="24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99592" y="548681"/>
            <a:ext cx="7344816" cy="3477875"/>
          </a:xfrm>
          <a:prstGeom prst="rect">
            <a:avLst/>
          </a:prstGeom>
        </p:spPr>
        <p:txBody>
          <a:bodyPr wrap="square">
            <a:spAutoFit/>
          </a:bodyPr>
          <a:lstStyle/>
          <a:p>
            <a:pPr algn="just"/>
            <a:r>
              <a:rPr lang="ru-RU" sz="2000" dirty="0" smtClean="0"/>
              <a:t>В </a:t>
            </a:r>
            <a:r>
              <a:rPr lang="ru-RU" sz="2000" dirty="0" smtClean="0">
                <a:solidFill>
                  <a:srgbClr val="FF0000"/>
                </a:solidFill>
              </a:rPr>
              <a:t>три</a:t>
            </a:r>
            <a:r>
              <a:rPr lang="ru-RU" sz="2000" dirty="0" smtClean="0"/>
              <a:t>десятом королевстве жил Кристофер. </a:t>
            </a:r>
          </a:p>
          <a:p>
            <a:pPr algn="just"/>
            <a:r>
              <a:rPr lang="ru-RU" sz="2000" dirty="0" smtClean="0"/>
              <a:t>Был он из </a:t>
            </a:r>
            <a:r>
              <a:rPr lang="ru-RU" sz="2000" dirty="0" smtClean="0">
                <a:solidFill>
                  <a:srgbClr val="FF0000"/>
                </a:solidFill>
              </a:rPr>
              <a:t>семь</a:t>
            </a:r>
            <a:r>
              <a:rPr lang="ru-RU" sz="2000" dirty="0" smtClean="0"/>
              <a:t>и простого </a:t>
            </a:r>
            <a:r>
              <a:rPr lang="ru-RU" sz="2000" dirty="0" smtClean="0">
                <a:solidFill>
                  <a:srgbClr val="FF0000"/>
                </a:solidFill>
              </a:rPr>
              <a:t>сто</a:t>
            </a:r>
            <a:r>
              <a:rPr lang="ru-RU" sz="2000" dirty="0" smtClean="0"/>
              <a:t>ляра. Большого состояния он не имел, так как работал сторожем. Однажды Кристофер решил сделать стрижку. Он преодолел большое расстояние пешком, прежде чем добрался до парикмахерской в подвале девятиэтажного дома. В парикмахерской было пусто и чисто. Стоимость услуги была приемлемой. После стрижки он стал похож на тритона, что вызвало у него неописуемый восторг. Ведь он опять собрался на Карнавал животного мира в Бостоне. </a:t>
            </a:r>
          </a:p>
          <a:p>
            <a:pPr algn="just"/>
            <a:r>
              <a:rPr lang="ru-RU" sz="2000" b="1" dirty="0" smtClean="0"/>
              <a:t>Задание: подчеркнуть все числа в тексте, найти их сумму и разделить её на 5. </a:t>
            </a:r>
            <a:endParaRPr lang="ru-RU" sz="2000" dirty="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71472" y="2000240"/>
            <a:ext cx="8229600" cy="1143000"/>
          </a:xfrm>
        </p:spPr>
        <p:txBody>
          <a:bodyPr/>
          <a:lstStyle/>
          <a:p>
            <a:r>
              <a:rPr lang="ru-RU" dirty="0" smtClean="0"/>
              <a:t>Ответы 5 тура</a:t>
            </a:r>
            <a:br>
              <a:rPr lang="ru-RU" dirty="0" smtClean="0"/>
            </a:br>
            <a:r>
              <a:rPr lang="ru-RU" dirty="0" smtClean="0"/>
              <a:t> «Литературный»</a:t>
            </a:r>
            <a:endParaRPr lang="ru-RU" dirty="0"/>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714348" y="4071942"/>
            <a:ext cx="2928958" cy="2357454"/>
          </a:xfrm>
          <a:prstGeom prst="rect">
            <a:avLst/>
          </a:prstGeom>
          <a:ln>
            <a:no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ru-RU"/>
          </a:p>
        </p:txBody>
      </p:sp>
      <p:sp>
        <p:nvSpPr>
          <p:cNvPr id="5" name="Содержимое 4"/>
          <p:cNvSpPr>
            <a:spLocks noGrp="1"/>
          </p:cNvSpPr>
          <p:nvPr>
            <p:ph idx="1"/>
          </p:nvPr>
        </p:nvSpPr>
        <p:spPr>
          <a:xfrm>
            <a:off x="395536" y="260648"/>
            <a:ext cx="8001056" cy="4525963"/>
          </a:xfrm>
        </p:spPr>
        <p:txBody>
          <a:bodyPr/>
          <a:lstStyle/>
          <a:p>
            <a:pPr algn="just">
              <a:buNone/>
            </a:pPr>
            <a:r>
              <a:rPr lang="ru-RU" sz="2800" dirty="0" smtClean="0"/>
              <a:t>    В </a:t>
            </a:r>
            <a:r>
              <a:rPr lang="ru-RU" sz="2800" dirty="0" smtClean="0">
                <a:solidFill>
                  <a:srgbClr val="FF0000"/>
                </a:solidFill>
              </a:rPr>
              <a:t>три</a:t>
            </a:r>
            <a:r>
              <a:rPr lang="ru-RU" sz="2800" dirty="0" smtClean="0"/>
              <a:t>десятом королевстве жил Кри</a:t>
            </a:r>
            <a:r>
              <a:rPr lang="ru-RU" sz="2800" dirty="0" smtClean="0">
                <a:solidFill>
                  <a:srgbClr val="FF0000"/>
                </a:solidFill>
              </a:rPr>
              <a:t>сто</a:t>
            </a:r>
            <a:r>
              <a:rPr lang="ru-RU" sz="2800" dirty="0" smtClean="0"/>
              <a:t>фер. Был он из </a:t>
            </a:r>
            <a:r>
              <a:rPr lang="ru-RU" sz="2800" dirty="0" smtClean="0">
                <a:solidFill>
                  <a:srgbClr val="FF0000"/>
                </a:solidFill>
              </a:rPr>
              <a:t>семь</a:t>
            </a:r>
            <a:r>
              <a:rPr lang="ru-RU" sz="2800" dirty="0" smtClean="0"/>
              <a:t>и про</a:t>
            </a:r>
            <a:r>
              <a:rPr lang="ru-RU" sz="2800" dirty="0" smtClean="0">
                <a:solidFill>
                  <a:srgbClr val="FF0000"/>
                </a:solidFill>
              </a:rPr>
              <a:t>сто</a:t>
            </a:r>
            <a:r>
              <a:rPr lang="ru-RU" sz="2800" dirty="0" smtClean="0"/>
              <a:t>го </a:t>
            </a:r>
            <a:r>
              <a:rPr lang="ru-RU" sz="2800" dirty="0" smtClean="0">
                <a:solidFill>
                  <a:srgbClr val="FF0000"/>
                </a:solidFill>
              </a:rPr>
              <a:t>сто</a:t>
            </a:r>
            <a:r>
              <a:rPr lang="ru-RU" sz="2800" dirty="0" smtClean="0"/>
              <a:t>ляра. Большого со</a:t>
            </a:r>
            <a:r>
              <a:rPr lang="ru-RU" sz="2800" dirty="0" smtClean="0">
                <a:solidFill>
                  <a:srgbClr val="FF0000"/>
                </a:solidFill>
              </a:rPr>
              <a:t>сто</a:t>
            </a:r>
            <a:r>
              <a:rPr lang="ru-RU" sz="2800" dirty="0" smtClean="0"/>
              <a:t>яния он не имел, так как работал </a:t>
            </a:r>
            <a:r>
              <a:rPr lang="ru-RU" sz="2800" dirty="0" smtClean="0">
                <a:solidFill>
                  <a:srgbClr val="FF0000"/>
                </a:solidFill>
              </a:rPr>
              <a:t>сто</a:t>
            </a:r>
            <a:r>
              <a:rPr lang="ru-RU" sz="2800" dirty="0" smtClean="0"/>
              <a:t>рожем. Однажды Кри</a:t>
            </a:r>
            <a:r>
              <a:rPr lang="ru-RU" sz="2800" dirty="0" smtClean="0">
                <a:solidFill>
                  <a:srgbClr val="FF0000"/>
                </a:solidFill>
              </a:rPr>
              <a:t>сто</a:t>
            </a:r>
            <a:r>
              <a:rPr lang="ru-RU" sz="2800" dirty="0" smtClean="0"/>
              <a:t>фер решил сделать с</a:t>
            </a:r>
            <a:r>
              <a:rPr lang="ru-RU" sz="2800" dirty="0" smtClean="0">
                <a:solidFill>
                  <a:srgbClr val="FF0000"/>
                </a:solidFill>
              </a:rPr>
              <a:t>три</a:t>
            </a:r>
            <a:r>
              <a:rPr lang="ru-RU" sz="2800" dirty="0" smtClean="0"/>
              <a:t>жку. Он преодолел большое рас</a:t>
            </a:r>
            <a:r>
              <a:rPr lang="ru-RU" sz="2800" dirty="0" smtClean="0">
                <a:solidFill>
                  <a:srgbClr val="FF0000"/>
                </a:solidFill>
              </a:rPr>
              <a:t>сто</a:t>
            </a:r>
            <a:r>
              <a:rPr lang="ru-RU" sz="2800" dirty="0" smtClean="0"/>
              <a:t>яние пешком, прежде чем добрался до парикмахерской в по</a:t>
            </a:r>
            <a:r>
              <a:rPr lang="ru-RU" sz="2800" dirty="0" smtClean="0">
                <a:solidFill>
                  <a:srgbClr val="FF0000"/>
                </a:solidFill>
              </a:rPr>
              <a:t>два</a:t>
            </a:r>
            <a:r>
              <a:rPr lang="ru-RU" sz="2800" dirty="0" smtClean="0"/>
              <a:t>ле </a:t>
            </a:r>
            <a:r>
              <a:rPr lang="ru-RU" sz="2800" dirty="0" smtClean="0">
                <a:solidFill>
                  <a:srgbClr val="FF0000"/>
                </a:solidFill>
              </a:rPr>
              <a:t>девят</a:t>
            </a:r>
            <a:r>
              <a:rPr lang="ru-RU" sz="2800" dirty="0" smtClean="0"/>
              <a:t>иэтажного дома. В парикмахерской было пу</a:t>
            </a:r>
            <a:r>
              <a:rPr lang="ru-RU" sz="2800" dirty="0" smtClean="0">
                <a:solidFill>
                  <a:srgbClr val="FF0000"/>
                </a:solidFill>
              </a:rPr>
              <a:t>сто</a:t>
            </a:r>
            <a:r>
              <a:rPr lang="ru-RU" sz="2800" dirty="0" smtClean="0"/>
              <a:t> и чи</a:t>
            </a:r>
            <a:r>
              <a:rPr lang="ru-RU" sz="2800" dirty="0" smtClean="0">
                <a:solidFill>
                  <a:srgbClr val="FF0000"/>
                </a:solidFill>
              </a:rPr>
              <a:t>сто</a:t>
            </a:r>
            <a:r>
              <a:rPr lang="ru-RU" sz="2800" dirty="0" smtClean="0"/>
              <a:t>. </a:t>
            </a:r>
            <a:r>
              <a:rPr lang="ru-RU" sz="2800" dirty="0" smtClean="0">
                <a:solidFill>
                  <a:srgbClr val="FF0000"/>
                </a:solidFill>
              </a:rPr>
              <a:t>Сто</a:t>
            </a:r>
            <a:r>
              <a:rPr lang="ru-RU" sz="2800" dirty="0" smtClean="0"/>
              <a:t>имость услуги была приемлемой. После с</a:t>
            </a:r>
            <a:r>
              <a:rPr lang="ru-RU" sz="2800" dirty="0" smtClean="0">
                <a:solidFill>
                  <a:srgbClr val="FF0000"/>
                </a:solidFill>
              </a:rPr>
              <a:t>три</a:t>
            </a:r>
            <a:r>
              <a:rPr lang="ru-RU" sz="2800" dirty="0" smtClean="0"/>
              <a:t>жки он стал похож на </a:t>
            </a:r>
            <a:r>
              <a:rPr lang="ru-RU" sz="2800" dirty="0" smtClean="0">
                <a:solidFill>
                  <a:srgbClr val="FF0000"/>
                </a:solidFill>
              </a:rPr>
              <a:t>три</a:t>
            </a:r>
            <a:r>
              <a:rPr lang="ru-RU" sz="2800" dirty="0" smtClean="0"/>
              <a:t>тона, что вызвало у него неописуемый во</a:t>
            </a:r>
            <a:r>
              <a:rPr lang="ru-RU" sz="2800" dirty="0" smtClean="0">
                <a:solidFill>
                  <a:srgbClr val="FF0000"/>
                </a:solidFill>
              </a:rPr>
              <a:t>сто</a:t>
            </a:r>
            <a:r>
              <a:rPr lang="ru-RU" sz="2800" dirty="0" smtClean="0"/>
              <a:t>рг. Ведь он о</a:t>
            </a:r>
            <a:r>
              <a:rPr lang="ru-RU" sz="2800" dirty="0" smtClean="0">
                <a:solidFill>
                  <a:srgbClr val="FF0000"/>
                </a:solidFill>
              </a:rPr>
              <a:t>пять</a:t>
            </a:r>
            <a:r>
              <a:rPr lang="ru-RU" sz="2800" dirty="0" smtClean="0"/>
              <a:t> собрался на Карнавал животного мира в Бо</a:t>
            </a:r>
            <a:r>
              <a:rPr lang="ru-RU" sz="2800" dirty="0" smtClean="0">
                <a:solidFill>
                  <a:srgbClr val="FF0000"/>
                </a:solidFill>
              </a:rPr>
              <a:t>сто</a:t>
            </a:r>
            <a:r>
              <a:rPr lang="ru-RU" sz="2800" dirty="0" smtClean="0"/>
              <a:t>не. </a:t>
            </a:r>
          </a:p>
          <a:p>
            <a:pPr>
              <a:buNone/>
            </a:pPr>
            <a:r>
              <a:rPr lang="ru-RU" b="1" dirty="0" smtClean="0"/>
              <a:t> (3+7+3+2+9+3+3+5+100</a:t>
            </a:r>
            <a:r>
              <a:rPr lang="ru-RU" dirty="0" smtClean="0">
                <a:solidFill>
                  <a:prstClr val="black"/>
                </a:solidFill>
                <a:ea typeface="Calibri"/>
                <a:cs typeface="Times New Roman"/>
              </a:rPr>
              <a:t>·</a:t>
            </a:r>
            <a:r>
              <a:rPr lang="ru-RU" b="1" dirty="0" smtClean="0"/>
              <a:t>12):5=1235:5=247 </a:t>
            </a:r>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тур «Задачи- шутки»</a:t>
            </a:r>
            <a:endParaRPr lang="ru-RU" dirty="0"/>
          </a:p>
        </p:txBody>
      </p:sp>
      <p:sp>
        <p:nvSpPr>
          <p:cNvPr id="3" name="Содержимое 2"/>
          <p:cNvSpPr>
            <a:spLocks noGrp="1"/>
          </p:cNvSpPr>
          <p:nvPr>
            <p:ph idx="1"/>
          </p:nvPr>
        </p:nvSpPr>
        <p:spPr>
          <a:xfrm>
            <a:off x="928662" y="1600200"/>
            <a:ext cx="7758138" cy="4525963"/>
          </a:xfrm>
        </p:spPr>
        <p:txBody>
          <a:bodyPr/>
          <a:lstStyle/>
          <a:p>
            <a:pPr>
              <a:buNone/>
            </a:pPr>
            <a:r>
              <a:rPr lang="ru-RU" dirty="0" smtClean="0"/>
              <a:t>1) Крышка стола имеет 4 угла. Один из них отпилили. Сколько углов стало у крышки?</a:t>
            </a:r>
          </a:p>
          <a:p>
            <a:pPr>
              <a:buNone/>
            </a:pPr>
            <a:endParaRPr lang="ru-RU" dirty="0"/>
          </a:p>
        </p:txBody>
      </p:sp>
      <p:pic>
        <p:nvPicPr>
          <p:cNvPr id="4" name="Рисунок 3" descr="Picture background"/>
          <p:cNvPicPr/>
          <p:nvPr/>
        </p:nvPicPr>
        <p:blipFill>
          <a:blip r:embed="rId3" cstate="print"/>
          <a:srcRect/>
          <a:stretch>
            <a:fillRect/>
          </a:stretch>
        </p:blipFill>
        <p:spPr bwMode="auto">
          <a:xfrm>
            <a:off x="4500562" y="3500438"/>
            <a:ext cx="2862970" cy="226989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arhivurokov.ru/intolimp/html/2017/03/12/i_58c5781fc1aad/phpdp0A4W_Razrabotka-matematicheskogo-kvesta-V-poiskah-istiny-5-6-klass_9.png"/>
          <p:cNvPicPr/>
          <p:nvPr/>
        </p:nvPicPr>
        <p:blipFill>
          <a:blip r:embed="rId2" cstate="print"/>
          <a:srcRect/>
          <a:stretch>
            <a:fillRect/>
          </a:stretch>
        </p:blipFill>
        <p:spPr bwMode="auto">
          <a:xfrm>
            <a:off x="1115616" y="1844824"/>
            <a:ext cx="5786478" cy="4572032"/>
          </a:xfrm>
          <a:prstGeom prst="rect">
            <a:avLst/>
          </a:prstGeom>
          <a:noFill/>
          <a:ln w="9525">
            <a:noFill/>
            <a:miter lim="800000"/>
            <a:headEnd/>
            <a:tailEnd/>
          </a:ln>
        </p:spPr>
      </p:pic>
      <p:sp>
        <p:nvSpPr>
          <p:cNvPr id="3" name="Заголовок 2"/>
          <p:cNvSpPr>
            <a:spLocks noGrp="1"/>
          </p:cNvSpPr>
          <p:nvPr>
            <p:ph type="title"/>
          </p:nvPr>
        </p:nvSpPr>
        <p:spPr>
          <a:xfrm>
            <a:off x="395536" y="404664"/>
            <a:ext cx="8229600" cy="1143000"/>
          </a:xfrm>
        </p:spPr>
        <p:txBody>
          <a:bodyPr/>
          <a:lstStyle/>
          <a:p>
            <a:r>
              <a:rPr lang="ru-RU" dirty="0" smtClean="0"/>
              <a:t>6 тур «Ребусы» </a:t>
            </a:r>
            <a:br>
              <a:rPr lang="ru-RU" dirty="0" smtClean="0"/>
            </a:br>
            <a:r>
              <a:rPr lang="ru-RU" dirty="0" smtClean="0"/>
              <a:t>Задание 1</a:t>
            </a:r>
            <a:endParaRPr lang="ru-RU" dirty="0"/>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s://arhivurokov.ru/intolimp/html/2017/03/12/i_58c5781fc1aad/phpdp0A4W_Razrabotka-matematicheskogo-kvesta-V-poiskah-istiny-5-6-klass_11.png"/>
          <p:cNvPicPr/>
          <p:nvPr/>
        </p:nvPicPr>
        <p:blipFill>
          <a:blip r:embed="rId2" cstate="print"/>
          <a:srcRect/>
          <a:stretch>
            <a:fillRect/>
          </a:stretch>
        </p:blipFill>
        <p:spPr bwMode="auto">
          <a:xfrm>
            <a:off x="755576" y="2780928"/>
            <a:ext cx="6381352" cy="3664428"/>
          </a:xfrm>
          <a:prstGeom prst="rect">
            <a:avLst/>
          </a:prstGeom>
          <a:noFill/>
          <a:ln w="9525">
            <a:noFill/>
            <a:miter lim="800000"/>
            <a:headEnd/>
            <a:tailEnd/>
          </a:ln>
        </p:spPr>
      </p:pic>
      <p:sp>
        <p:nvSpPr>
          <p:cNvPr id="4" name="Заголовок 2"/>
          <p:cNvSpPr>
            <a:spLocks noGrp="1"/>
          </p:cNvSpPr>
          <p:nvPr>
            <p:ph type="title"/>
          </p:nvPr>
        </p:nvSpPr>
        <p:spPr>
          <a:xfrm>
            <a:off x="467544" y="476672"/>
            <a:ext cx="8229600" cy="1143000"/>
          </a:xfrm>
        </p:spPr>
        <p:txBody>
          <a:bodyPr/>
          <a:lstStyle/>
          <a:p>
            <a:r>
              <a:rPr lang="ru-RU" dirty="0" smtClean="0"/>
              <a:t>6 тур «Ребусы»</a:t>
            </a:r>
            <a:br>
              <a:rPr lang="ru-RU" dirty="0" smtClean="0"/>
            </a:br>
            <a:r>
              <a:rPr lang="ru-RU" dirty="0" smtClean="0"/>
              <a:t> Задание 2</a:t>
            </a:r>
            <a:endParaRPr lang="ru-RU" dirty="0"/>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476672"/>
            <a:ext cx="8229600" cy="1143000"/>
          </a:xfrm>
        </p:spPr>
        <p:txBody>
          <a:bodyPr/>
          <a:lstStyle/>
          <a:p>
            <a:r>
              <a:rPr lang="ru-RU" dirty="0" smtClean="0"/>
              <a:t>6 тур «Ребусы»</a:t>
            </a:r>
            <a:br>
              <a:rPr lang="ru-RU" dirty="0" smtClean="0"/>
            </a:br>
            <a:r>
              <a:rPr lang="ru-RU" dirty="0" smtClean="0"/>
              <a:t> Задание 3</a:t>
            </a:r>
            <a:endParaRPr lang="ru-RU" dirty="0"/>
          </a:p>
        </p:txBody>
      </p:sp>
      <p:pic>
        <p:nvPicPr>
          <p:cNvPr id="3" name="Picture 2" descr="ребус 3"/>
          <p:cNvPicPr/>
          <p:nvPr/>
        </p:nvPicPr>
        <p:blipFill rotWithShape="1">
          <a:blip r:embed="rId2" cstate="print"/>
          <a:srcRect l="14683" t="6189" r="9018" b="8095"/>
          <a:stretch/>
        </p:blipFill>
        <p:spPr bwMode="auto">
          <a:xfrm>
            <a:off x="642910" y="2786058"/>
            <a:ext cx="6737402" cy="3606405"/>
          </a:xfrm>
          <a:prstGeom prst="rect">
            <a:avLst/>
          </a:prstGeom>
          <a:noFill/>
          <a:ln>
            <a:noFill/>
          </a:ln>
          <a:extLst>
            <a:ext uri="{53640926-AAD7-44D8-BBD7-CCE9431645EC}">
              <a14:shadowObscured xmlns:a14="http://schemas.microsoft.com/office/drawing/2010/main" xmlns=""/>
            </a:ext>
          </a:extLst>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67544" y="620688"/>
            <a:ext cx="8229600" cy="1143000"/>
          </a:xfrm>
        </p:spPr>
        <p:txBody>
          <a:bodyPr/>
          <a:lstStyle/>
          <a:p>
            <a:r>
              <a:rPr lang="ru-RU" dirty="0" smtClean="0"/>
              <a:t>6 тур «Ребусы»</a:t>
            </a:r>
            <a:br>
              <a:rPr lang="ru-RU" dirty="0" smtClean="0"/>
            </a:br>
            <a:r>
              <a:rPr lang="ru-RU" dirty="0" smtClean="0"/>
              <a:t> Задание 4</a:t>
            </a:r>
            <a:endParaRPr lang="ru-RU" dirty="0"/>
          </a:p>
        </p:txBody>
      </p:sp>
      <p:pic>
        <p:nvPicPr>
          <p:cNvPr id="5" name="Рисунок 4" descr="https://arhivurokov.ru/intolimp/html/2017/03/12/i_58c5781fc1aad/phpdp0A4W_Razrabotka-matematicheskogo-kvesta-V-poiskah-istiny-5-6-klass_13.jpeg"/>
          <p:cNvPicPr/>
          <p:nvPr/>
        </p:nvPicPr>
        <p:blipFill rotWithShape="1">
          <a:blip r:embed="rId2" cstate="print"/>
          <a:srcRect l="4800" t="9631" r="11521" b="11858"/>
          <a:stretch/>
        </p:blipFill>
        <p:spPr bwMode="auto">
          <a:xfrm>
            <a:off x="827584" y="2348880"/>
            <a:ext cx="6454500" cy="4008508"/>
          </a:xfrm>
          <a:prstGeom prst="rect">
            <a:avLst/>
          </a:prstGeom>
          <a:noFill/>
          <a:ln>
            <a:noFill/>
          </a:ln>
          <a:extLst>
            <a:ext uri="{53640926-AAD7-44D8-BBD7-CCE9431645EC}">
              <a14:shadowObscured xmlns:a14="http://schemas.microsoft.com/office/drawing/2010/main" xmlns=""/>
            </a:ext>
          </a:extLst>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67544" y="548680"/>
            <a:ext cx="8229600" cy="1143000"/>
          </a:xfrm>
        </p:spPr>
        <p:txBody>
          <a:bodyPr/>
          <a:lstStyle/>
          <a:p>
            <a:r>
              <a:rPr lang="ru-RU" dirty="0" smtClean="0"/>
              <a:t>6 тур «Ребусы»</a:t>
            </a:r>
            <a:br>
              <a:rPr lang="ru-RU" dirty="0" smtClean="0"/>
            </a:br>
            <a:r>
              <a:rPr lang="ru-RU" dirty="0" smtClean="0"/>
              <a:t> Задание 5</a:t>
            </a:r>
            <a:endParaRPr lang="ru-RU" dirty="0"/>
          </a:p>
        </p:txBody>
      </p:sp>
      <p:pic>
        <p:nvPicPr>
          <p:cNvPr id="3" name="Picture 4" descr="http://pesochnizza.ru/wp-content/uploads/2012/05/matematika8.jpg"/>
          <p:cNvPicPr/>
          <p:nvPr/>
        </p:nvPicPr>
        <p:blipFill>
          <a:blip r:embed="rId2" cstate="print"/>
          <a:srcRect/>
          <a:stretch>
            <a:fillRect/>
          </a:stretch>
        </p:blipFill>
        <p:spPr bwMode="auto">
          <a:xfrm>
            <a:off x="683568" y="2492896"/>
            <a:ext cx="6696744" cy="3865062"/>
          </a:xfrm>
          <a:prstGeom prst="rect">
            <a:avLst/>
          </a:prstGeom>
          <a:noFill/>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67544" y="548680"/>
            <a:ext cx="8229600" cy="1143000"/>
          </a:xfrm>
        </p:spPr>
        <p:txBody>
          <a:bodyPr/>
          <a:lstStyle/>
          <a:p>
            <a:r>
              <a:rPr lang="ru-RU" dirty="0" smtClean="0"/>
              <a:t>6 тур «Ребусы»</a:t>
            </a:r>
            <a:br>
              <a:rPr lang="ru-RU" dirty="0" smtClean="0"/>
            </a:br>
            <a:r>
              <a:rPr lang="ru-RU" dirty="0" smtClean="0"/>
              <a:t> Задание 6</a:t>
            </a:r>
            <a:endParaRPr lang="ru-RU" dirty="0"/>
          </a:p>
        </p:txBody>
      </p:sp>
      <p:pic>
        <p:nvPicPr>
          <p:cNvPr id="3" name="Picture 2" descr="ребусы по математике"/>
          <p:cNvPicPr/>
          <p:nvPr/>
        </p:nvPicPr>
        <p:blipFill>
          <a:blip r:embed="rId2" cstate="print"/>
          <a:srcRect/>
          <a:stretch>
            <a:fillRect/>
          </a:stretch>
        </p:blipFill>
        <p:spPr bwMode="auto">
          <a:xfrm>
            <a:off x="683568" y="1916832"/>
            <a:ext cx="6429420" cy="4500594"/>
          </a:xfrm>
          <a:prstGeom prst="rect">
            <a:avLst/>
          </a:prstGeom>
          <a:noFill/>
        </p:spPr>
      </p:pic>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539552" y="2276872"/>
            <a:ext cx="8229600" cy="1143000"/>
          </a:xfrm>
        </p:spPr>
        <p:txBody>
          <a:bodyPr/>
          <a:lstStyle/>
          <a:p>
            <a:r>
              <a:rPr lang="ru-RU" dirty="0" smtClean="0"/>
              <a:t>Ответы 6 тура </a:t>
            </a:r>
            <a:br>
              <a:rPr lang="ru-RU" dirty="0" smtClean="0"/>
            </a:br>
            <a:r>
              <a:rPr lang="ru-RU" dirty="0" smtClean="0"/>
              <a:t>«Ребусы»</a:t>
            </a:r>
            <a:br>
              <a:rPr lang="ru-RU" dirty="0" smtClean="0"/>
            </a:br>
            <a:endParaRPr lang="ru-RU" dirty="0"/>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descr="https://arhivurokov.ru/intolimp/html/2017/03/12/i_58c5781fc1aad/phpdp0A4W_Razrabotka-matematicheskogo-kvesta-V-poiskah-istiny-5-6-klass_9.png"/>
          <p:cNvPicPr/>
          <p:nvPr/>
        </p:nvPicPr>
        <p:blipFill>
          <a:blip r:embed="rId2" cstate="print"/>
          <a:srcRect/>
          <a:stretch>
            <a:fillRect/>
          </a:stretch>
        </p:blipFill>
        <p:spPr bwMode="auto">
          <a:xfrm>
            <a:off x="683568" y="1844824"/>
            <a:ext cx="5786478" cy="4572032"/>
          </a:xfrm>
          <a:prstGeom prst="rect">
            <a:avLst/>
          </a:prstGeom>
          <a:noFill/>
          <a:ln w="9525">
            <a:noFill/>
            <a:miter lim="800000"/>
            <a:headEnd/>
            <a:tailEnd/>
          </a:ln>
        </p:spPr>
      </p:pic>
      <p:sp>
        <p:nvSpPr>
          <p:cNvPr id="3" name="Заголовок 2"/>
          <p:cNvSpPr>
            <a:spLocks noGrp="1"/>
          </p:cNvSpPr>
          <p:nvPr>
            <p:ph type="title"/>
          </p:nvPr>
        </p:nvSpPr>
        <p:spPr>
          <a:xfrm>
            <a:off x="467544" y="476672"/>
            <a:ext cx="8229600" cy="1143000"/>
          </a:xfrm>
        </p:spPr>
        <p:txBody>
          <a:bodyPr/>
          <a:lstStyle/>
          <a:p>
            <a:r>
              <a:rPr lang="ru-RU" dirty="0" smtClean="0"/>
              <a:t>Ответы 6 тура «Ребусы»</a:t>
            </a:r>
            <a:br>
              <a:rPr lang="ru-RU" dirty="0" smtClean="0"/>
            </a:br>
            <a:r>
              <a:rPr lang="ru-RU" dirty="0" smtClean="0"/>
              <a:t>«ЧИСЛО»</a:t>
            </a:r>
            <a:endParaRPr lang="ru-RU" dirty="0"/>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descr="https://arhivurokov.ru/intolimp/html/2017/03/12/i_58c5781fc1aad/phpdp0A4W_Razrabotka-matematicheskogo-kvesta-V-poiskah-istiny-5-6-klass_11.png"/>
          <p:cNvPicPr/>
          <p:nvPr/>
        </p:nvPicPr>
        <p:blipFill>
          <a:blip r:embed="rId2" cstate="print"/>
          <a:srcRect/>
          <a:stretch>
            <a:fillRect/>
          </a:stretch>
        </p:blipFill>
        <p:spPr bwMode="auto">
          <a:xfrm>
            <a:off x="683568" y="2636912"/>
            <a:ext cx="6380782" cy="3792484"/>
          </a:xfrm>
          <a:prstGeom prst="rect">
            <a:avLst/>
          </a:prstGeom>
          <a:noFill/>
          <a:ln w="9525">
            <a:noFill/>
            <a:miter lim="800000"/>
            <a:headEnd/>
            <a:tailEnd/>
          </a:ln>
        </p:spPr>
      </p:pic>
      <p:sp>
        <p:nvSpPr>
          <p:cNvPr id="4" name="Заголовок 2"/>
          <p:cNvSpPr>
            <a:spLocks noGrp="1"/>
          </p:cNvSpPr>
          <p:nvPr>
            <p:ph type="title"/>
          </p:nvPr>
        </p:nvSpPr>
        <p:spPr>
          <a:xfrm>
            <a:off x="539552" y="620688"/>
            <a:ext cx="8229600" cy="1143000"/>
          </a:xfrm>
        </p:spPr>
        <p:txBody>
          <a:bodyPr/>
          <a:lstStyle/>
          <a:p>
            <a:r>
              <a:rPr lang="ru-RU" dirty="0" smtClean="0"/>
              <a:t>Ответы 6 тура «Ребусы»</a:t>
            </a:r>
            <a:br>
              <a:rPr lang="ru-RU" dirty="0" smtClean="0"/>
            </a:br>
            <a:r>
              <a:rPr lang="ru-RU" dirty="0" smtClean="0"/>
              <a:t>«МИНУС»</a:t>
            </a:r>
            <a:endParaRPr lang="ru-RU" dirty="0"/>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620688"/>
            <a:ext cx="8229600" cy="1143000"/>
          </a:xfrm>
        </p:spPr>
        <p:txBody>
          <a:bodyPr/>
          <a:lstStyle/>
          <a:p>
            <a:r>
              <a:rPr lang="ru-RU" dirty="0" smtClean="0"/>
              <a:t>Ответы 6 тура «Ребусы»</a:t>
            </a:r>
            <a:br>
              <a:rPr lang="ru-RU" dirty="0" smtClean="0"/>
            </a:br>
            <a:r>
              <a:rPr lang="ru-RU" dirty="0" smtClean="0"/>
              <a:t>«УГОЛ»</a:t>
            </a:r>
            <a:endParaRPr lang="ru-RU" dirty="0"/>
          </a:p>
        </p:txBody>
      </p:sp>
      <p:pic>
        <p:nvPicPr>
          <p:cNvPr id="3" name="Picture 2" descr="ребус 3"/>
          <p:cNvPicPr/>
          <p:nvPr/>
        </p:nvPicPr>
        <p:blipFill rotWithShape="1">
          <a:blip r:embed="rId2" cstate="print"/>
          <a:srcRect l="14683" t="6189" r="9018" b="8095"/>
          <a:stretch/>
        </p:blipFill>
        <p:spPr bwMode="auto">
          <a:xfrm>
            <a:off x="683568" y="2780928"/>
            <a:ext cx="6696744" cy="3606405"/>
          </a:xfrm>
          <a:prstGeom prst="rect">
            <a:avLst/>
          </a:prstGeom>
          <a:noFill/>
          <a:ln>
            <a:noFill/>
          </a:ln>
          <a:extLst>
            <a:ext uri="{53640926-AAD7-44D8-BBD7-CCE9431645EC}">
              <a14:shadowObscured xmlns:a14="http://schemas.microsoft.com/office/drawing/2010/main" xmlns=""/>
            </a:ext>
          </a:extLst>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тур «Задачи- шутки»</a:t>
            </a:r>
            <a:endParaRPr lang="ru-RU" dirty="0"/>
          </a:p>
        </p:txBody>
      </p:sp>
      <p:sp>
        <p:nvSpPr>
          <p:cNvPr id="3" name="Содержимое 2"/>
          <p:cNvSpPr>
            <a:spLocks noGrp="1"/>
          </p:cNvSpPr>
          <p:nvPr>
            <p:ph idx="1"/>
          </p:nvPr>
        </p:nvSpPr>
        <p:spPr>
          <a:xfrm>
            <a:off x="899592" y="1600200"/>
            <a:ext cx="7787208" cy="4525963"/>
          </a:xfrm>
        </p:spPr>
        <p:txBody>
          <a:bodyPr/>
          <a:lstStyle/>
          <a:p>
            <a:pPr lvl="0">
              <a:buNone/>
            </a:pPr>
            <a:r>
              <a:rPr lang="ru-RU" dirty="0" smtClean="0"/>
              <a:t>2) </a:t>
            </a:r>
            <a:r>
              <a:rPr lang="ru-RU" dirty="0">
                <a:solidFill>
                  <a:prstClr val="black"/>
                </a:solidFill>
              </a:rPr>
              <a:t>У отца 6 сыновей. Каждый сын имеет </a:t>
            </a:r>
            <a:r>
              <a:rPr lang="ru-RU" dirty="0" smtClean="0">
                <a:solidFill>
                  <a:prstClr val="black"/>
                </a:solidFill>
              </a:rPr>
              <a:t>сестру</a:t>
            </a:r>
            <a:r>
              <a:rPr lang="ru-RU" dirty="0">
                <a:solidFill>
                  <a:prstClr val="black"/>
                </a:solidFill>
              </a:rPr>
              <a:t>. Сколько детей у отца?</a:t>
            </a:r>
          </a:p>
          <a:p>
            <a:pPr marL="0" indent="0">
              <a:buNone/>
            </a:pPr>
            <a:endParaRPr lang="ru-RU"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67544" y="548680"/>
            <a:ext cx="8229600" cy="1143000"/>
          </a:xfrm>
        </p:spPr>
        <p:txBody>
          <a:bodyPr/>
          <a:lstStyle/>
          <a:p>
            <a:r>
              <a:rPr lang="ru-RU" dirty="0" smtClean="0"/>
              <a:t>Ответы 6 тура «Ребусы»</a:t>
            </a:r>
            <a:br>
              <a:rPr lang="ru-RU" dirty="0" smtClean="0"/>
            </a:br>
            <a:r>
              <a:rPr lang="ru-RU" dirty="0" smtClean="0"/>
              <a:t>«ТОЧКА»</a:t>
            </a:r>
            <a:endParaRPr lang="ru-RU" dirty="0"/>
          </a:p>
        </p:txBody>
      </p:sp>
      <p:pic>
        <p:nvPicPr>
          <p:cNvPr id="5" name="Рисунок 4" descr="https://arhivurokov.ru/intolimp/html/2017/03/12/i_58c5781fc1aad/phpdp0A4W_Razrabotka-matematicheskogo-kvesta-V-poiskah-istiny-5-6-klass_13.jpeg"/>
          <p:cNvPicPr/>
          <p:nvPr/>
        </p:nvPicPr>
        <p:blipFill rotWithShape="1">
          <a:blip r:embed="rId2" cstate="print"/>
          <a:srcRect l="4800" t="9631" r="11521" b="11858"/>
          <a:stretch/>
        </p:blipFill>
        <p:spPr bwMode="auto">
          <a:xfrm>
            <a:off x="683568" y="2132856"/>
            <a:ext cx="6666534" cy="4296540"/>
          </a:xfrm>
          <a:prstGeom prst="rect">
            <a:avLst/>
          </a:prstGeom>
          <a:noFill/>
          <a:ln>
            <a:noFill/>
          </a:ln>
          <a:extLst>
            <a:ext uri="{53640926-AAD7-44D8-BBD7-CCE9431645EC}">
              <a14:shadowObscured xmlns:a14="http://schemas.microsoft.com/office/drawing/2010/main" xmlns=""/>
            </a:ext>
          </a:extLst>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67544" y="620688"/>
            <a:ext cx="8229600" cy="1143000"/>
          </a:xfrm>
        </p:spPr>
        <p:txBody>
          <a:bodyPr/>
          <a:lstStyle/>
          <a:p>
            <a:r>
              <a:rPr lang="ru-RU" dirty="0" smtClean="0"/>
              <a:t>Ответы 6 тура «Ребусы»</a:t>
            </a:r>
            <a:br>
              <a:rPr lang="ru-RU" dirty="0" smtClean="0"/>
            </a:br>
            <a:r>
              <a:rPr lang="ru-RU" dirty="0" smtClean="0"/>
              <a:t>«КОНУС»</a:t>
            </a:r>
            <a:endParaRPr lang="ru-RU" dirty="0"/>
          </a:p>
        </p:txBody>
      </p:sp>
      <p:pic>
        <p:nvPicPr>
          <p:cNvPr id="3" name="Picture 4" descr="http://pesochnizza.ru/wp-content/uploads/2012/05/matematika8.jpg"/>
          <p:cNvPicPr/>
          <p:nvPr/>
        </p:nvPicPr>
        <p:blipFill>
          <a:blip r:embed="rId2" cstate="print"/>
          <a:srcRect/>
          <a:stretch>
            <a:fillRect/>
          </a:stretch>
        </p:blipFill>
        <p:spPr bwMode="auto">
          <a:xfrm>
            <a:off x="683568" y="2708920"/>
            <a:ext cx="6664824" cy="3721046"/>
          </a:xfrm>
          <a:prstGeom prst="rect">
            <a:avLst/>
          </a:prstGeom>
          <a:noFill/>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67544" y="548680"/>
            <a:ext cx="8229600" cy="1143000"/>
          </a:xfrm>
        </p:spPr>
        <p:txBody>
          <a:bodyPr/>
          <a:lstStyle/>
          <a:p>
            <a:r>
              <a:rPr lang="ru-RU" dirty="0" smtClean="0"/>
              <a:t>6 тур «Ребусы»</a:t>
            </a:r>
            <a:br>
              <a:rPr lang="ru-RU" dirty="0" smtClean="0"/>
            </a:br>
            <a:r>
              <a:rPr lang="ru-RU" dirty="0" smtClean="0"/>
              <a:t>«ЛИНЕЙКА»</a:t>
            </a:r>
            <a:endParaRPr lang="ru-RU" dirty="0"/>
          </a:p>
        </p:txBody>
      </p:sp>
      <p:pic>
        <p:nvPicPr>
          <p:cNvPr id="3" name="Picture 2" descr="ребусы по математике"/>
          <p:cNvPicPr/>
          <p:nvPr/>
        </p:nvPicPr>
        <p:blipFill>
          <a:blip r:embed="rId2" cstate="print"/>
          <a:srcRect/>
          <a:stretch>
            <a:fillRect/>
          </a:stretch>
        </p:blipFill>
        <p:spPr bwMode="auto">
          <a:xfrm>
            <a:off x="683568" y="1916832"/>
            <a:ext cx="6429420" cy="4500594"/>
          </a:xfrm>
          <a:prstGeom prst="rect">
            <a:avLst/>
          </a:prstGeom>
          <a:noFill/>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    7 тур «Расшифруй»</a:t>
            </a:r>
            <a:endParaRPr lang="ru-RU" dirty="0"/>
          </a:p>
        </p:txBody>
      </p:sp>
      <p:pic>
        <p:nvPicPr>
          <p:cNvPr id="3" name="Рисунок 2" descr="t1604561274aw.jpg"/>
          <p:cNvPicPr/>
          <p:nvPr/>
        </p:nvPicPr>
        <p:blipFill>
          <a:blip r:embed="rId2" cstate="print"/>
          <a:srcRect/>
          <a:stretch>
            <a:fillRect/>
          </a:stretch>
        </p:blipFill>
        <p:spPr bwMode="auto">
          <a:xfrm>
            <a:off x="683568" y="1268760"/>
            <a:ext cx="6715172" cy="522485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539552" y="2276872"/>
            <a:ext cx="8229600" cy="1143000"/>
          </a:xfrm>
        </p:spPr>
        <p:txBody>
          <a:bodyPr/>
          <a:lstStyle/>
          <a:p>
            <a:r>
              <a:rPr lang="ru-RU" dirty="0" smtClean="0"/>
              <a:t>Ответы 7 тура </a:t>
            </a:r>
            <a:br>
              <a:rPr lang="ru-RU" dirty="0" smtClean="0"/>
            </a:br>
            <a:r>
              <a:rPr lang="ru-RU" dirty="0" smtClean="0"/>
              <a:t>«Расшифруй»</a:t>
            </a:r>
            <a:br>
              <a:rPr lang="ru-RU" dirty="0" smtClean="0"/>
            </a:br>
            <a:endParaRPr lang="ru-RU" dirty="0"/>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Ответы 7 тура «Расшифруй»</a:t>
            </a:r>
            <a:endParaRPr lang="ru-RU" dirty="0"/>
          </a:p>
        </p:txBody>
      </p:sp>
      <p:pic>
        <p:nvPicPr>
          <p:cNvPr id="59394" name="Picture 2" descr="Picture background"/>
          <p:cNvPicPr>
            <a:picLocks noChangeAspect="1" noChangeArrowheads="1"/>
          </p:cNvPicPr>
          <p:nvPr/>
        </p:nvPicPr>
        <p:blipFill>
          <a:blip r:embed="rId2" cstate="print"/>
          <a:srcRect/>
          <a:stretch>
            <a:fillRect/>
          </a:stretch>
        </p:blipFill>
        <p:spPr bwMode="auto">
          <a:xfrm>
            <a:off x="755576" y="1484784"/>
            <a:ext cx="6521948" cy="4891461"/>
          </a:xfrm>
          <a:prstGeom prst="rect">
            <a:avLst/>
          </a:prstGeom>
          <a:noFill/>
        </p:spPr>
      </p:pic>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descr="Picture background"/>
          <p:cNvPicPr>
            <a:picLocks noChangeAspect="1" noChangeArrowheads="1"/>
          </p:cNvPicPr>
          <p:nvPr/>
        </p:nvPicPr>
        <p:blipFill>
          <a:blip r:embed="rId2" cstate="print"/>
          <a:srcRect/>
          <a:stretch>
            <a:fillRect/>
          </a:stretch>
        </p:blipFill>
        <p:spPr bwMode="auto">
          <a:xfrm>
            <a:off x="683568" y="1196752"/>
            <a:ext cx="7810500" cy="2600325"/>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тур «Задачи- шутки»</a:t>
            </a:r>
            <a:endParaRPr lang="ru-RU" dirty="0"/>
          </a:p>
        </p:txBody>
      </p:sp>
      <p:sp>
        <p:nvSpPr>
          <p:cNvPr id="3" name="Содержимое 2"/>
          <p:cNvSpPr>
            <a:spLocks noGrp="1"/>
          </p:cNvSpPr>
          <p:nvPr>
            <p:ph idx="1"/>
          </p:nvPr>
        </p:nvSpPr>
        <p:spPr/>
        <p:txBody>
          <a:bodyPr/>
          <a:lstStyle/>
          <a:p>
            <a:pPr>
              <a:buNone/>
            </a:pPr>
            <a:r>
              <a:rPr lang="ru-RU" dirty="0" smtClean="0"/>
              <a:t>    3) Ребята пилят бревно на метровые куски. Отпиливание одного куска занимает 1 минуту. За сколько минут они распилят бревно длиной 5 метров?</a:t>
            </a:r>
            <a:endParaRPr lang="ru-RU"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тур «Задачи- шутки»</a:t>
            </a:r>
            <a:endParaRPr lang="ru-RU" dirty="0"/>
          </a:p>
        </p:txBody>
      </p:sp>
      <p:sp>
        <p:nvSpPr>
          <p:cNvPr id="3" name="Содержимое 2"/>
          <p:cNvSpPr>
            <a:spLocks noGrp="1"/>
          </p:cNvSpPr>
          <p:nvPr>
            <p:ph idx="1"/>
          </p:nvPr>
        </p:nvSpPr>
        <p:spPr>
          <a:xfrm>
            <a:off x="785786" y="1600200"/>
            <a:ext cx="7901014" cy="4525963"/>
          </a:xfrm>
        </p:spPr>
        <p:txBody>
          <a:bodyPr/>
          <a:lstStyle/>
          <a:p>
            <a:pPr>
              <a:buNone/>
            </a:pPr>
            <a:r>
              <a:rPr lang="ru-RU" dirty="0" smtClean="0"/>
              <a:t>4) Бежала тройка лошадей со скоростью 15 км/ч. С какой скоростью бежала каждая лошадь? </a:t>
            </a:r>
            <a:endParaRPr lang="ru-RU"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тур «Задачи- шутки»</a:t>
            </a:r>
            <a:endParaRPr lang="ru-RU" dirty="0"/>
          </a:p>
        </p:txBody>
      </p:sp>
      <p:sp>
        <p:nvSpPr>
          <p:cNvPr id="3" name="Содержимое 2"/>
          <p:cNvSpPr>
            <a:spLocks noGrp="1"/>
          </p:cNvSpPr>
          <p:nvPr>
            <p:ph idx="1"/>
          </p:nvPr>
        </p:nvSpPr>
        <p:spPr>
          <a:xfrm>
            <a:off x="785786" y="1600200"/>
            <a:ext cx="7901014" cy="4525963"/>
          </a:xfrm>
        </p:spPr>
        <p:txBody>
          <a:bodyPr/>
          <a:lstStyle/>
          <a:p>
            <a:pPr>
              <a:buNone/>
            </a:pPr>
            <a:r>
              <a:rPr lang="ru-RU" dirty="0" smtClean="0"/>
              <a:t>5) В комнате четыре угла. В каждом углу сидит кошка. Напротив каждой кошки сидят три кошки. Сколько же всего кошек в комнате? </a:t>
            </a:r>
            <a:endParaRPr lang="ru-RU"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1 тур «Задачи- шутки»</a:t>
            </a:r>
            <a:endParaRPr lang="ru-RU" dirty="0"/>
          </a:p>
        </p:txBody>
      </p:sp>
      <p:sp>
        <p:nvSpPr>
          <p:cNvPr id="3" name="Содержимое 2"/>
          <p:cNvSpPr>
            <a:spLocks noGrp="1"/>
          </p:cNvSpPr>
          <p:nvPr>
            <p:ph idx="1"/>
          </p:nvPr>
        </p:nvSpPr>
        <p:spPr>
          <a:xfrm>
            <a:off x="714348" y="1600200"/>
            <a:ext cx="7972452" cy="4525963"/>
          </a:xfrm>
        </p:spPr>
        <p:txBody>
          <a:bodyPr/>
          <a:lstStyle/>
          <a:p>
            <a:pPr>
              <a:buNone/>
            </a:pPr>
            <a:r>
              <a:rPr lang="ru-RU" dirty="0" smtClean="0"/>
              <a:t>6) Два землекопа выкапывают 2 м канавы за 2 ч. Сколько землекопов за 5 ч выкопают 5 м канавы? </a:t>
            </a:r>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222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Готовимся к ВПР 5 класс </Template>
  <TotalTime>1064</TotalTime>
  <Words>1562</Words>
  <Application>Microsoft Office PowerPoint</Application>
  <PresentationFormat>Экран (4:3)</PresentationFormat>
  <Paragraphs>185</Paragraphs>
  <Slides>56</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56</vt:i4>
      </vt:variant>
    </vt:vector>
  </HeadingPairs>
  <TitlesOfParts>
    <vt:vector size="57" baseType="lpstr">
      <vt:lpstr>2222</vt:lpstr>
      <vt:lpstr>Час веселой математики</vt:lpstr>
      <vt:lpstr>Слайд 2</vt:lpstr>
      <vt:lpstr>Слайд 3</vt:lpstr>
      <vt:lpstr>1 тур «Задачи- шутки»</vt:lpstr>
      <vt:lpstr>1 тур «Задачи- шутки»</vt:lpstr>
      <vt:lpstr>1 тур «Задачи- шутки»</vt:lpstr>
      <vt:lpstr>1 тур «Задачи- шутки»</vt:lpstr>
      <vt:lpstr>1 тур «Задачи- шутки»</vt:lpstr>
      <vt:lpstr>1 тур «Задачи- шутки»</vt:lpstr>
      <vt:lpstr>1 тур «Задачи- шутки»</vt:lpstr>
      <vt:lpstr>1 тур «Задачи- шутки»</vt:lpstr>
      <vt:lpstr>1 тур «Задачи- шутки»</vt:lpstr>
      <vt:lpstr>1 тур «Задачи- шутки»</vt:lpstr>
      <vt:lpstr>Ответы 1 тура  «Задачи- шутки»</vt:lpstr>
      <vt:lpstr>Ответы 1 тура «Задачи- шутки»</vt:lpstr>
      <vt:lpstr>Слайд 16</vt:lpstr>
      <vt:lpstr>Слайд 17</vt:lpstr>
      <vt:lpstr>Слайд 18</vt:lpstr>
      <vt:lpstr>Слайд 19</vt:lpstr>
      <vt:lpstr>Слайд 20</vt:lpstr>
      <vt:lpstr>Слайд 21</vt:lpstr>
      <vt:lpstr>Слайд 22</vt:lpstr>
      <vt:lpstr>Слайд 23</vt:lpstr>
      <vt:lpstr>Слайд 24</vt:lpstr>
      <vt:lpstr>2 тур «В мире чисел»</vt:lpstr>
      <vt:lpstr>2 тур «В мире чисел»</vt:lpstr>
      <vt:lpstr>Ответы 2 тура  «В мире чисел»</vt:lpstr>
      <vt:lpstr>2 тур «В мире чисел»</vt:lpstr>
      <vt:lpstr>3 тур «Проверим глазомер»</vt:lpstr>
      <vt:lpstr>Ответы 3 тура  «Проверим глазомер»</vt:lpstr>
      <vt:lpstr>Ответы 3 тура  «Проверим глазомер»</vt:lpstr>
      <vt:lpstr>Ответы 3 тура  «Проверим глазомер»</vt:lpstr>
      <vt:lpstr>4 тур «Математика в магазине»</vt:lpstr>
      <vt:lpstr>Ответы 4 тура  «Математика в магазине»</vt:lpstr>
      <vt:lpstr>4 тур «Математика в магазине» (5 баллов)</vt:lpstr>
      <vt:lpstr>5 тур «Литературный»</vt:lpstr>
      <vt:lpstr>Слайд 37</vt:lpstr>
      <vt:lpstr>Ответы 5 тура  «Литературный»</vt:lpstr>
      <vt:lpstr>Слайд 39</vt:lpstr>
      <vt:lpstr>6 тур «Ребусы»  Задание 1</vt:lpstr>
      <vt:lpstr>6 тур «Ребусы»  Задание 2</vt:lpstr>
      <vt:lpstr>6 тур «Ребусы»  Задание 3</vt:lpstr>
      <vt:lpstr>6 тур «Ребусы»  Задание 4</vt:lpstr>
      <vt:lpstr>6 тур «Ребусы»  Задание 5</vt:lpstr>
      <vt:lpstr>6 тур «Ребусы»  Задание 6</vt:lpstr>
      <vt:lpstr>Ответы 6 тура  «Ребусы» </vt:lpstr>
      <vt:lpstr>Ответы 6 тура «Ребусы» «ЧИСЛО»</vt:lpstr>
      <vt:lpstr>Ответы 6 тура «Ребусы» «МИНУС»</vt:lpstr>
      <vt:lpstr>Ответы 6 тура «Ребусы» «УГОЛ»</vt:lpstr>
      <vt:lpstr>Ответы 6 тура «Ребусы» «ТОЧКА»</vt:lpstr>
      <vt:lpstr>Ответы 6 тура «Ребусы» «КОНУС»</vt:lpstr>
      <vt:lpstr>6 тур «Ребусы» «ЛИНЕЙКА»</vt:lpstr>
      <vt:lpstr>    7 тур «Расшифруй»</vt:lpstr>
      <vt:lpstr>Ответы 7 тура  «Расшифруй» </vt:lpstr>
      <vt:lpstr>Ответы 7 тура «Расшифруй»</vt:lpstr>
      <vt:lpstr>Слайд 56</vt:lpstr>
    </vt:vector>
  </TitlesOfParts>
  <Company>Organization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Час веселой математики</dc:title>
  <dc:creator>Aleksey</dc:creator>
  <cp:lastModifiedBy>Aleksey</cp:lastModifiedBy>
  <cp:revision>46</cp:revision>
  <dcterms:created xsi:type="dcterms:W3CDTF">2025-11-25T06:12:39Z</dcterms:created>
  <dcterms:modified xsi:type="dcterms:W3CDTF">2026-07-03T17:04:08Z</dcterms:modified>
</cp:coreProperties>
</file>